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69" r:id="rId4"/>
    <p:sldId id="273" r:id="rId5"/>
    <p:sldId id="258" r:id="rId6"/>
    <p:sldId id="259" r:id="rId7"/>
    <p:sldId id="270" r:id="rId8"/>
    <p:sldId id="271" r:id="rId9"/>
    <p:sldId id="260" r:id="rId10"/>
    <p:sldId id="262" r:id="rId11"/>
    <p:sldId id="263" r:id="rId12"/>
    <p:sldId id="264" r:id="rId13"/>
    <p:sldId id="265" r:id="rId14"/>
    <p:sldId id="266" r:id="rId15"/>
    <p:sldId id="267" r:id="rId16"/>
    <p:sldId id="268" r:id="rId17"/>
    <p:sldId id="274"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0" roundtripDataSignature="AMtx7mhJqYC+QWOlP7B3CU2oA2t8M/qPe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Heck" initials="" lastIdx="3" clrIdx="0"/>
  <p:cmAuthor id="1" name="christian hec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6"/>
    <p:restoredTop sz="86806"/>
  </p:normalViewPr>
  <p:slideViewPr>
    <p:cSldViewPr snapToGrid="0">
      <p:cViewPr varScale="1">
        <p:scale>
          <a:sx n="128" d="100"/>
          <a:sy n="128" d="100"/>
        </p:scale>
        <p:origin x="37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15T15:48:39.407" idx="2">
    <p:pos x="4870" y="782"/>
    <p:text>If we define this as the need, is the project the solution? Is the true need  not the operational nececcity for MSF to have local staff able to deliver surgical care in a sustained way in its project? Be independend from expat surgical workforce and build project resiliance in case of degrading security. I understand that we should keep the big picture in mind but if we want to sell the approach we need to convince OPS of its benefits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IfHs4"/>
      </p:ext>
    </p:extLst>
  </p:cm>
  <p:cm authorId="0" dt="2019-11-15T16:24:08.086" idx="3">
    <p:pos x="1402" y="3010"/>
    <p:text>Specify reference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IfHsw"/>
      </p:ext>
    </p:extLst>
  </p:cm>
  <p:cm authorId="0" dt="2019-11-19T20:06:22.060" idx="1">
    <p:pos x="10" y="10"/>
    <p:text>Inserted a alternative slide, did not want to meess with your slides :) fee fre to copy or discard</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IfH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12T11:52:02.295" idx="1">
    <p:pos x="6000" y="0"/>
    <p:text>should we expand more of the scope of surgical skills that is tought ? Where is our focus? relibale "surgcial foundations", trauma care, C sections? 
how did we select trainees? Any preexisting surgical skills nessessary?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IfHs8"/>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1-12T13:44:54.283" idx="2">
    <p:pos x="196" y="725"/>
    <p:text>expand on the concept of EPAs as a proven (?) way to evaluate surgical trainees. 
it is currently implemented in Canada and Switzerland, the US? Anywhere else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IfHt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585168df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585168df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First, I would like to thank Stu and the organizers of this conference for inviting Phil and I to your meeting. It is an honor to be part of this dynamic and passionate group of people. I strongly believe that the way to maintain surgical capacity in remote Canada is through formal partnerships between our professional bodies, like CAGS and TAC and the society of rural physicians of </a:t>
            </a:r>
            <a:r>
              <a:rPr lang="en-CA" dirty="0" err="1"/>
              <a:t>canada</a:t>
            </a:r>
            <a:r>
              <a:rPr lang="en-CA" dirty="0"/>
              <a:t>. We need you, and you need us. By joining forces, we can share knowledge, skills and resources and build cost-effective high quality surgical programs across the country. It does not have to be siloed. What Vikki and Phil are doing in Revelstoke can and should be replicated in BC and in all provinces in Canada. So thank you for fostering our friendship and we are looking forward to a lifelong collaboration.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8 modules, along the DCP3 list of essential surgical package. Plus context-relevant procedures: ex - </a:t>
            </a:r>
            <a:r>
              <a:rPr lang="en-CA" dirty="0" err="1"/>
              <a:t>peds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0" lvl="0" indent="0" algn="l" rtl="0">
              <a:lnSpc>
                <a:spcPct val="160000"/>
              </a:lnSpc>
              <a:spcBef>
                <a:spcPts val="0"/>
              </a:spcBef>
              <a:spcAft>
                <a:spcPts val="0"/>
              </a:spcAft>
              <a:buNone/>
            </a:pPr>
            <a:r>
              <a:rPr lang="fr" sz="1050" b="1">
                <a:solidFill>
                  <a:srgbClr val="4A4A4A"/>
                </a:solidFill>
                <a:highlight>
                  <a:srgbClr val="FFFFFF"/>
                </a:highlight>
                <a:latin typeface="Verdana"/>
                <a:ea typeface="Verdana"/>
                <a:cs typeface="Verdana"/>
                <a:sym typeface="Verdana"/>
              </a:rPr>
              <a:t>The benefits of focusing on learning instead of time</a:t>
            </a:r>
            <a:endParaRPr sz="1050" b="1">
              <a:solidFill>
                <a:srgbClr val="4A4A4A"/>
              </a:solidFill>
              <a:highlight>
                <a:srgbClr val="FFFFFF"/>
              </a:highlight>
              <a:latin typeface="Verdana"/>
              <a:ea typeface="Verdana"/>
              <a:cs typeface="Verdana"/>
              <a:sym typeface="Verdana"/>
            </a:endParaRPr>
          </a:p>
          <a:p>
            <a:pPr marL="457200" lvl="0" indent="-295275" algn="l" rtl="0">
              <a:lnSpc>
                <a:spcPct val="160000"/>
              </a:lnSpc>
              <a:spcBef>
                <a:spcPts val="1700"/>
              </a:spcBef>
              <a:spcAft>
                <a:spcPts val="0"/>
              </a:spcAft>
              <a:buClr>
                <a:srgbClr val="4A4A4A"/>
              </a:buClr>
              <a:buSzPts val="1050"/>
              <a:buFont typeface="Verdana"/>
              <a:buChar char="●"/>
            </a:pPr>
            <a:r>
              <a:rPr lang="fr" sz="1050">
                <a:solidFill>
                  <a:srgbClr val="4A4A4A"/>
                </a:solidFill>
                <a:highlight>
                  <a:srgbClr val="FFFFFF"/>
                </a:highlight>
                <a:latin typeface="Verdana"/>
                <a:ea typeface="Verdana"/>
                <a:cs typeface="Verdana"/>
                <a:sym typeface="Verdana"/>
              </a:rPr>
              <a:t>Ensures competence, but teaches for excellence</a:t>
            </a:r>
            <a:endParaRPr sz="1050">
              <a:solidFill>
                <a:srgbClr val="4A4A4A"/>
              </a:solidFill>
              <a:highlight>
                <a:srgbClr val="FFFFFF"/>
              </a:highlight>
              <a:latin typeface="Verdana"/>
              <a:ea typeface="Verdana"/>
              <a:cs typeface="Verdana"/>
              <a:sym typeface="Verdana"/>
            </a:endParaRPr>
          </a:p>
          <a:p>
            <a:pPr marL="457200" lvl="0" indent="-295275" algn="l" rtl="0">
              <a:lnSpc>
                <a:spcPct val="160000"/>
              </a:lnSpc>
              <a:spcBef>
                <a:spcPts val="0"/>
              </a:spcBef>
              <a:spcAft>
                <a:spcPts val="0"/>
              </a:spcAft>
              <a:buClr>
                <a:srgbClr val="4A4A4A"/>
              </a:buClr>
              <a:buSzPts val="1050"/>
              <a:buFont typeface="Verdana"/>
              <a:buChar char="●"/>
            </a:pPr>
            <a:r>
              <a:rPr lang="fr" sz="1050">
                <a:solidFill>
                  <a:srgbClr val="4A4A4A"/>
                </a:solidFill>
                <a:highlight>
                  <a:srgbClr val="FFFFFF"/>
                </a:highlight>
                <a:latin typeface="Verdana"/>
                <a:ea typeface="Verdana"/>
                <a:cs typeface="Verdana"/>
                <a:sym typeface="Verdana"/>
              </a:rPr>
              <a:t>Supports physicians’ skills and abilities to evolve throughout practice — enhancing care</a:t>
            </a:r>
            <a:endParaRPr sz="1050">
              <a:solidFill>
                <a:srgbClr val="4A4A4A"/>
              </a:solidFill>
              <a:highlight>
                <a:srgbClr val="FFFFFF"/>
              </a:highlight>
              <a:latin typeface="Verdana"/>
              <a:ea typeface="Verdana"/>
              <a:cs typeface="Verdana"/>
              <a:sym typeface="Verdana"/>
            </a:endParaRPr>
          </a:p>
          <a:p>
            <a:pPr marL="457200" lvl="0" indent="-295275" algn="l" rtl="0">
              <a:lnSpc>
                <a:spcPct val="160000"/>
              </a:lnSpc>
              <a:spcBef>
                <a:spcPts val="0"/>
              </a:spcBef>
              <a:spcAft>
                <a:spcPts val="0"/>
              </a:spcAft>
              <a:buClr>
                <a:srgbClr val="4A4A4A"/>
              </a:buClr>
              <a:buSzPts val="1050"/>
              <a:buFont typeface="Verdana"/>
              <a:buChar char="●"/>
            </a:pPr>
            <a:r>
              <a:rPr lang="fr" sz="1050">
                <a:solidFill>
                  <a:srgbClr val="4A4A4A"/>
                </a:solidFill>
                <a:highlight>
                  <a:srgbClr val="FFFFFF"/>
                </a:highlight>
                <a:latin typeface="Verdana"/>
                <a:ea typeface="Verdana"/>
                <a:cs typeface="Verdana"/>
                <a:sym typeface="Verdana"/>
              </a:rPr>
              <a:t>Responds to changing patient and societal needs</a:t>
            </a:r>
            <a:endParaRPr sz="1050">
              <a:solidFill>
                <a:srgbClr val="4A4A4A"/>
              </a:solidFill>
              <a:highlight>
                <a:srgbClr val="FFFFFF"/>
              </a:highlight>
              <a:latin typeface="Verdana"/>
              <a:ea typeface="Verdana"/>
              <a:cs typeface="Verdana"/>
              <a:sym typeface="Verdana"/>
            </a:endParaRPr>
          </a:p>
          <a:p>
            <a:pPr marL="457200" lvl="0" indent="-295275" algn="l" rtl="0">
              <a:lnSpc>
                <a:spcPct val="160000"/>
              </a:lnSpc>
              <a:spcBef>
                <a:spcPts val="0"/>
              </a:spcBef>
              <a:spcAft>
                <a:spcPts val="0"/>
              </a:spcAft>
              <a:buClr>
                <a:srgbClr val="4A4A4A"/>
              </a:buClr>
              <a:buSzPts val="1050"/>
              <a:buFont typeface="Verdana"/>
              <a:buChar char="●"/>
            </a:pPr>
            <a:r>
              <a:rPr lang="fr" sz="1050">
                <a:solidFill>
                  <a:srgbClr val="4A4A4A"/>
                </a:solidFill>
                <a:highlight>
                  <a:srgbClr val="FFFFFF"/>
                </a:highlight>
                <a:latin typeface="Verdana"/>
                <a:ea typeface="Verdana"/>
                <a:cs typeface="Verdana"/>
                <a:sym typeface="Verdana"/>
              </a:rPr>
              <a:t>Addresses gaps in the current system, like the “failure to fail” culture of resident education</a:t>
            </a:r>
            <a:endParaRPr sz="1050">
              <a:solidFill>
                <a:srgbClr val="4A4A4A"/>
              </a:solidFill>
              <a:highlight>
                <a:srgbClr val="FFFFFF"/>
              </a:highlight>
              <a:latin typeface="Verdana"/>
              <a:ea typeface="Verdana"/>
              <a:cs typeface="Verdana"/>
              <a:sym typeface="Verdana"/>
            </a:endParaRPr>
          </a:p>
          <a:p>
            <a:pPr marL="457200" lvl="0" indent="-295275" algn="l" rtl="0">
              <a:lnSpc>
                <a:spcPct val="160000"/>
              </a:lnSpc>
              <a:spcBef>
                <a:spcPts val="0"/>
              </a:spcBef>
              <a:spcAft>
                <a:spcPts val="0"/>
              </a:spcAft>
              <a:buClr>
                <a:srgbClr val="4A4A4A"/>
              </a:buClr>
              <a:buSzPts val="1050"/>
              <a:buFont typeface="Verdana"/>
              <a:buChar char="●"/>
            </a:pPr>
            <a:r>
              <a:rPr lang="fr" sz="1050">
                <a:solidFill>
                  <a:srgbClr val="4A4A4A"/>
                </a:solidFill>
                <a:highlight>
                  <a:srgbClr val="FFFFFF"/>
                </a:highlight>
                <a:latin typeface="Verdana"/>
                <a:ea typeface="Verdana"/>
                <a:cs typeface="Verdana"/>
                <a:sym typeface="Verdana"/>
              </a:rPr>
              <a:t>Reduces burden on faculties, promoting smoother credentialing and accreditation</a:t>
            </a:r>
            <a:endParaRPr sz="1050">
              <a:solidFill>
                <a:srgbClr val="4A4A4A"/>
              </a:solidFill>
              <a:highlight>
                <a:srgbClr val="FFFFFF"/>
              </a:highlight>
              <a:latin typeface="Verdana"/>
              <a:ea typeface="Verdana"/>
              <a:cs typeface="Verdana"/>
              <a:sym typeface="Verdana"/>
            </a:endParaRPr>
          </a:p>
          <a:p>
            <a:pPr marL="457200" lvl="0" indent="-295275" algn="l" rtl="0">
              <a:lnSpc>
                <a:spcPct val="160000"/>
              </a:lnSpc>
              <a:spcBef>
                <a:spcPts val="0"/>
              </a:spcBef>
              <a:spcAft>
                <a:spcPts val="0"/>
              </a:spcAft>
              <a:buClr>
                <a:srgbClr val="4A4A4A"/>
              </a:buClr>
              <a:buSzPts val="1050"/>
              <a:buFont typeface="Verdana"/>
              <a:buChar char="●"/>
            </a:pPr>
            <a:r>
              <a:rPr lang="fr" sz="1050">
                <a:solidFill>
                  <a:srgbClr val="4A4A4A"/>
                </a:solidFill>
                <a:highlight>
                  <a:srgbClr val="FFFFFF"/>
                </a:highlight>
                <a:latin typeface="Verdana"/>
                <a:ea typeface="Verdana"/>
                <a:cs typeface="Verdana"/>
                <a:sym typeface="Verdana"/>
              </a:rPr>
              <a:t>Increases accountability and promotes transparency in training</a:t>
            </a:r>
            <a:endParaRPr sz="1050">
              <a:solidFill>
                <a:srgbClr val="4A4A4A"/>
              </a:solidFill>
              <a:highlight>
                <a:srgbClr val="FFFFFF"/>
              </a:highlight>
              <a:latin typeface="Verdana"/>
              <a:ea typeface="Verdana"/>
              <a:cs typeface="Verdana"/>
              <a:sym typeface="Verdana"/>
            </a:endParaRPr>
          </a:p>
          <a:p>
            <a:pPr marL="0" lvl="0" indent="0" algn="l" rtl="0">
              <a:lnSpc>
                <a:spcPct val="100000"/>
              </a:lnSpc>
              <a:spcBef>
                <a:spcPts val="170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fr-CA" sz="1200" dirty="0">
                <a:latin typeface="Calibri"/>
                <a:ea typeface="Calibri"/>
                <a:cs typeface="Calibri"/>
                <a:sym typeface="Calibri"/>
              </a:rPr>
              <a:t>F</a:t>
            </a:r>
            <a:r>
              <a:rPr lang="fr" sz="1200" dirty="0" err="1">
                <a:latin typeface="Calibri"/>
                <a:ea typeface="Calibri"/>
                <a:cs typeface="Calibri"/>
                <a:sym typeface="Calibri"/>
              </a:rPr>
              <a:t>inished</a:t>
            </a:r>
            <a:r>
              <a:rPr lang="fr" sz="1200" dirty="0">
                <a:latin typeface="Calibri"/>
                <a:ea typeface="Calibri"/>
                <a:cs typeface="Calibri"/>
                <a:sym typeface="Calibri"/>
              </a:rPr>
              <a:t> </a:t>
            </a:r>
            <a:r>
              <a:rPr lang="fr" sz="1200" dirty="0" err="1">
                <a:latin typeface="Calibri"/>
                <a:ea typeface="Calibri"/>
                <a:cs typeface="Calibri"/>
                <a:sym typeface="Calibri"/>
              </a:rPr>
              <a:t>med</a:t>
            </a:r>
            <a:r>
              <a:rPr lang="fr" sz="1200" dirty="0">
                <a:latin typeface="Calibri"/>
                <a:ea typeface="Calibri"/>
                <a:cs typeface="Calibri"/>
                <a:sym typeface="Calibri"/>
              </a:rPr>
              <a:t> </a:t>
            </a:r>
            <a:r>
              <a:rPr lang="fr" sz="1200" dirty="0" err="1">
                <a:latin typeface="Calibri"/>
                <a:ea typeface="Calibri"/>
                <a:cs typeface="Calibri"/>
                <a:sym typeface="Calibri"/>
              </a:rPr>
              <a:t>school</a:t>
            </a:r>
            <a:r>
              <a:rPr lang="fr" sz="1200" dirty="0">
                <a:latin typeface="Calibri"/>
                <a:ea typeface="Calibri"/>
                <a:cs typeface="Calibri"/>
                <a:sym typeface="Calibri"/>
              </a:rPr>
              <a:t> </a:t>
            </a:r>
            <a:r>
              <a:rPr lang="fr" sz="1200" dirty="0" err="1">
                <a:latin typeface="Calibri"/>
                <a:ea typeface="Calibri"/>
                <a:cs typeface="Calibri"/>
                <a:sym typeface="Calibri"/>
              </a:rPr>
              <a:t>then</a:t>
            </a:r>
            <a:r>
              <a:rPr lang="fr" sz="1200" dirty="0">
                <a:latin typeface="Calibri"/>
                <a:ea typeface="Calibri"/>
                <a:cs typeface="Calibri"/>
                <a:sym typeface="Calibri"/>
              </a:rPr>
              <a:t> 1-2y </a:t>
            </a:r>
            <a:r>
              <a:rPr lang="fr" sz="1200" dirty="0" err="1">
                <a:latin typeface="Calibri"/>
                <a:ea typeface="Calibri"/>
                <a:cs typeface="Calibri"/>
                <a:sym typeface="Calibri"/>
              </a:rPr>
              <a:t>internship</a:t>
            </a:r>
            <a:endParaRPr lang="fr" sz="1200" dirty="0">
              <a:latin typeface="Calibri"/>
              <a:ea typeface="Calibri"/>
              <a:cs typeface="Calibri"/>
              <a:sym typeface="Calibri"/>
            </a:endParaRPr>
          </a:p>
          <a:p>
            <a:pPr marL="0" lvl="0" indent="0" algn="l" rtl="0">
              <a:lnSpc>
                <a:spcPct val="115000"/>
              </a:lnSpc>
              <a:spcBef>
                <a:spcPts val="0"/>
              </a:spcBef>
              <a:spcAft>
                <a:spcPts val="0"/>
              </a:spcAft>
              <a:buSzPts val="1100"/>
              <a:buNone/>
            </a:pPr>
            <a:r>
              <a:rPr lang="fr" sz="1200" dirty="0">
                <a:latin typeface="Calibri"/>
                <a:ea typeface="Calibri"/>
                <a:cs typeface="Calibri"/>
                <a:sym typeface="Calibri"/>
              </a:rPr>
              <a:t>Remy </a:t>
            </a:r>
            <a:r>
              <a:rPr lang="fr" sz="1200" dirty="0" err="1">
                <a:latin typeface="Calibri"/>
                <a:ea typeface="Calibri"/>
                <a:cs typeface="Calibri"/>
                <a:sym typeface="Calibri"/>
              </a:rPr>
              <a:t>is</a:t>
            </a:r>
            <a:r>
              <a:rPr lang="fr" sz="1200" dirty="0">
                <a:latin typeface="Calibri"/>
                <a:ea typeface="Calibri"/>
                <a:cs typeface="Calibri"/>
                <a:sym typeface="Calibri"/>
              </a:rPr>
              <a:t> </a:t>
            </a:r>
            <a:r>
              <a:rPr lang="fr" sz="1200" dirty="0" err="1">
                <a:latin typeface="Calibri"/>
                <a:ea typeface="Calibri"/>
                <a:cs typeface="Calibri"/>
                <a:sym typeface="Calibri"/>
              </a:rPr>
              <a:t>supposed</a:t>
            </a:r>
            <a:r>
              <a:rPr lang="fr" sz="1200" dirty="0">
                <a:latin typeface="Calibri"/>
                <a:ea typeface="Calibri"/>
                <a:cs typeface="Calibri"/>
                <a:sym typeface="Calibri"/>
              </a:rPr>
              <a:t> to go </a:t>
            </a:r>
            <a:r>
              <a:rPr lang="fr" sz="1200" dirty="0" err="1">
                <a:latin typeface="Calibri"/>
                <a:ea typeface="Calibri"/>
                <a:cs typeface="Calibri"/>
                <a:sym typeface="Calibri"/>
              </a:rPr>
              <a:t>December</a:t>
            </a:r>
            <a:r>
              <a:rPr lang="fr" sz="1200" dirty="0">
                <a:latin typeface="Calibri"/>
                <a:ea typeface="Calibri"/>
                <a:cs typeface="Calibri"/>
                <a:sym typeface="Calibri"/>
              </a:rPr>
              <a:t> for the </a:t>
            </a:r>
            <a:r>
              <a:rPr lang="fr" sz="1200" dirty="0" err="1">
                <a:latin typeface="Calibri"/>
                <a:ea typeface="Calibri"/>
                <a:cs typeface="Calibri"/>
                <a:sym typeface="Calibri"/>
              </a:rPr>
              <a:t>burns</a:t>
            </a:r>
            <a:r>
              <a:rPr lang="fr" sz="1200" dirty="0">
                <a:latin typeface="Calibri"/>
                <a:ea typeface="Calibri"/>
                <a:cs typeface="Calibri"/>
                <a:sym typeface="Calibri"/>
              </a:rPr>
              <a:t> module</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fr" dirty="0" err="1"/>
              <a:t>two</a:t>
            </a:r>
            <a:r>
              <a:rPr lang="fr" dirty="0"/>
              <a:t> </a:t>
            </a:r>
            <a:r>
              <a:rPr lang="fr" dirty="0" err="1"/>
              <a:t>year</a:t>
            </a:r>
            <a:r>
              <a:rPr lang="fr" dirty="0"/>
              <a:t> </a:t>
            </a:r>
            <a:r>
              <a:rPr lang="fr" dirty="0" err="1"/>
              <a:t>commitment</a:t>
            </a:r>
            <a:r>
              <a:rPr lang="fr" dirty="0"/>
              <a:t> as per </a:t>
            </a:r>
            <a:r>
              <a:rPr lang="fr" dirty="0" err="1"/>
              <a:t>contract</a:t>
            </a:r>
            <a:r>
              <a:rPr lang="fr" dirty="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could be a trainee survey sent at 6-12-245months post training. already submitted program monitoring and evaluation concept note to MSF-OCP to measure quantitative data (surgical procedures, patient outcomes).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85168dfc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85168df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93% of the </a:t>
            </a:r>
            <a:r>
              <a:rPr lang="fr-FR" dirty="0" err="1"/>
              <a:t>unmet</a:t>
            </a:r>
            <a:r>
              <a:rPr lang="fr-FR" dirty="0"/>
              <a:t> </a:t>
            </a:r>
            <a:r>
              <a:rPr lang="fr-FR" dirty="0" err="1"/>
              <a:t>surgical</a:t>
            </a:r>
            <a:r>
              <a:rPr lang="fr-FR" dirty="0"/>
              <a:t> </a:t>
            </a:r>
            <a:r>
              <a:rPr lang="fr-FR" dirty="0" err="1"/>
              <a:t>need</a:t>
            </a:r>
            <a:r>
              <a:rPr lang="fr-FR" dirty="0"/>
              <a:t> in the world </a:t>
            </a:r>
            <a:r>
              <a:rPr lang="fr-FR" dirty="0" err="1"/>
              <a:t>is</a:t>
            </a:r>
            <a:r>
              <a:rPr lang="fr-FR" dirty="0"/>
              <a:t> in SSA = 40 million </a:t>
            </a:r>
            <a:r>
              <a:rPr lang="fr-FR" dirty="0" err="1"/>
              <a:t>surgical</a:t>
            </a:r>
            <a:r>
              <a:rPr lang="fr-FR" dirty="0"/>
              <a:t> </a:t>
            </a:r>
            <a:r>
              <a:rPr lang="fr-FR" dirty="0" err="1"/>
              <a:t>procedures</a:t>
            </a:r>
            <a:r>
              <a:rPr lang="fr-FR" dirty="0"/>
              <a:t> </a:t>
            </a:r>
            <a:r>
              <a:rPr lang="fr-FR" dirty="0" err="1"/>
              <a:t>needed</a:t>
            </a:r>
            <a:r>
              <a:rPr lang="fr-FR" dirty="0"/>
              <a:t> </a:t>
            </a:r>
            <a:r>
              <a:rPr lang="fr-FR" dirty="0" err="1"/>
              <a:t>annually</a:t>
            </a:r>
            <a:r>
              <a:rPr lang="fr-FR" dirty="0"/>
              <a:t> to </a:t>
            </a:r>
            <a:r>
              <a:rPr lang="fr-FR" dirty="0" err="1"/>
              <a:t>provide</a:t>
            </a:r>
            <a:r>
              <a:rPr lang="fr-FR" dirty="0"/>
              <a:t> essential </a:t>
            </a:r>
            <a:r>
              <a:rPr lang="fr-FR" dirty="0" err="1"/>
              <a:t>surgical</a:t>
            </a:r>
            <a:r>
              <a:rPr lang="fr-FR" dirty="0"/>
              <a:t> care</a:t>
            </a:r>
          </a:p>
          <a:p>
            <a:r>
              <a:rPr lang="fr-FR" dirty="0"/>
              <a:t>One of the major obstacle to </a:t>
            </a:r>
            <a:r>
              <a:rPr lang="fr-FR" dirty="0" err="1"/>
              <a:t>delivering</a:t>
            </a:r>
            <a:r>
              <a:rPr lang="fr-FR" dirty="0"/>
              <a:t> </a:t>
            </a:r>
            <a:r>
              <a:rPr lang="fr-FR" dirty="0" err="1"/>
              <a:t>surgical</a:t>
            </a:r>
            <a:r>
              <a:rPr lang="fr-FR" dirty="0"/>
              <a:t> care </a:t>
            </a:r>
            <a:r>
              <a:rPr lang="fr-FR" dirty="0" err="1"/>
              <a:t>is</a:t>
            </a:r>
            <a:r>
              <a:rPr lang="fr-FR" dirty="0"/>
              <a:t> the absence of </a:t>
            </a:r>
            <a:r>
              <a:rPr lang="fr-FR" dirty="0" err="1"/>
              <a:t>surgical</a:t>
            </a:r>
            <a:r>
              <a:rPr lang="fr-FR" dirty="0"/>
              <a:t> providers</a:t>
            </a:r>
          </a:p>
          <a:p>
            <a:r>
              <a:rPr lang="fr-FR" dirty="0"/>
              <a:t>Total 25 SSA LIC. 11 have </a:t>
            </a:r>
            <a:r>
              <a:rPr lang="fr-FR" dirty="0" err="1"/>
              <a:t>formal</a:t>
            </a:r>
            <a:r>
              <a:rPr lang="fr-FR" dirty="0"/>
              <a:t> training programs. 4 have </a:t>
            </a:r>
            <a:r>
              <a:rPr lang="fr-FR" dirty="0" err="1"/>
              <a:t>informal</a:t>
            </a:r>
            <a:r>
              <a:rPr lang="fr-FR" dirty="0"/>
              <a:t> </a:t>
            </a:r>
            <a:r>
              <a:rPr lang="fr-FR" dirty="0" err="1"/>
              <a:t>task-shifting</a:t>
            </a:r>
            <a:r>
              <a:rPr lang="fr-FR" dirty="0"/>
              <a:t> </a:t>
            </a:r>
            <a:r>
              <a:rPr lang="fr-FR" dirty="0" err="1"/>
              <a:t>task</a:t>
            </a:r>
            <a:r>
              <a:rPr lang="fr-FR" dirty="0"/>
              <a:t> sharing. </a:t>
            </a:r>
          </a:p>
        </p:txBody>
      </p:sp>
      <p:sp>
        <p:nvSpPr>
          <p:cNvPr id="4" name="Espace réservé du numéro de diapositive 3"/>
          <p:cNvSpPr>
            <a:spLocks noGrp="1"/>
          </p:cNvSpPr>
          <p:nvPr>
            <p:ph type="sldNum" sz="quarter" idx="5"/>
          </p:nvPr>
        </p:nvSpPr>
        <p:spPr/>
        <p:txBody>
          <a:bodyPr/>
          <a:lstStyle/>
          <a:p>
            <a:fld id="{D1F9E526-2E01-BF42-AB58-F571C814D9DA}" type="slidenum">
              <a:rPr lang="fr-FR" smtClean="0"/>
              <a:t>3</a:t>
            </a:fld>
            <a:endParaRPr lang="fr-FR"/>
          </a:p>
        </p:txBody>
      </p:sp>
    </p:spTree>
    <p:extLst>
      <p:ext uri="{BB962C8B-B14F-4D97-AF65-F5344CB8AC3E}">
        <p14:creationId xmlns:p14="http://schemas.microsoft.com/office/powerpoint/2010/main" val="265503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MSF has </a:t>
            </a:r>
            <a:r>
              <a:rPr lang="fr-FR" dirty="0" err="1"/>
              <a:t>surgical</a:t>
            </a:r>
            <a:r>
              <a:rPr lang="fr-FR" dirty="0"/>
              <a:t> </a:t>
            </a:r>
            <a:r>
              <a:rPr lang="fr-FR" dirty="0" err="1"/>
              <a:t>projects</a:t>
            </a:r>
            <a:r>
              <a:rPr lang="fr-FR" dirty="0"/>
              <a:t> in 7 countries </a:t>
            </a:r>
            <a:r>
              <a:rPr lang="fr-FR" dirty="0" err="1"/>
              <a:t>where</a:t>
            </a:r>
            <a:r>
              <a:rPr lang="fr-FR" dirty="0"/>
              <a:t> </a:t>
            </a:r>
            <a:r>
              <a:rPr lang="fr-FR" dirty="0" err="1"/>
              <a:t>there</a:t>
            </a:r>
            <a:r>
              <a:rPr lang="fr-FR" dirty="0"/>
              <a:t> are </a:t>
            </a:r>
            <a:r>
              <a:rPr lang="fr-FR" dirty="0" err="1"/>
              <a:t>very</a:t>
            </a:r>
            <a:r>
              <a:rPr lang="fr-FR" dirty="0"/>
              <a:t> few surgeons and no training </a:t>
            </a:r>
            <a:r>
              <a:rPr lang="fr-FR" dirty="0" err="1"/>
              <a:t>opportunities</a:t>
            </a:r>
            <a:r>
              <a:rPr lang="fr-FR" dirty="0"/>
              <a:t>. As </a:t>
            </a:r>
            <a:r>
              <a:rPr lang="fr-FR" dirty="0" err="1"/>
              <a:t>you</a:t>
            </a:r>
            <a:r>
              <a:rPr lang="fr-FR" dirty="0"/>
              <a:t> </a:t>
            </a:r>
            <a:r>
              <a:rPr lang="fr-FR" dirty="0" err="1"/>
              <a:t>can</a:t>
            </a:r>
            <a:r>
              <a:rPr lang="fr-FR" dirty="0"/>
              <a:t> imagine, MSF </a:t>
            </a:r>
            <a:r>
              <a:rPr lang="fr-FR" dirty="0" err="1"/>
              <a:t>being</a:t>
            </a:r>
            <a:r>
              <a:rPr lang="fr-FR" dirty="0"/>
              <a:t> a </a:t>
            </a:r>
            <a:r>
              <a:rPr lang="fr-FR" dirty="0" err="1"/>
              <a:t>humanitarian</a:t>
            </a:r>
            <a:r>
              <a:rPr lang="fr-FR" dirty="0"/>
              <a:t> </a:t>
            </a:r>
            <a:r>
              <a:rPr lang="fr-FR" dirty="0" err="1"/>
              <a:t>organization</a:t>
            </a:r>
            <a:r>
              <a:rPr lang="fr-FR" dirty="0"/>
              <a:t> and not a </a:t>
            </a:r>
            <a:r>
              <a:rPr lang="fr-FR" dirty="0" err="1"/>
              <a:t>development</a:t>
            </a:r>
            <a:r>
              <a:rPr lang="fr-FR" dirty="0"/>
              <a:t> </a:t>
            </a:r>
            <a:r>
              <a:rPr lang="fr-FR" dirty="0" err="1"/>
              <a:t>agency</a:t>
            </a:r>
            <a:r>
              <a:rPr lang="fr-FR" dirty="0"/>
              <a:t>, </a:t>
            </a:r>
            <a:r>
              <a:rPr lang="fr-FR" dirty="0" err="1"/>
              <a:t>they</a:t>
            </a:r>
            <a:r>
              <a:rPr lang="fr-FR" dirty="0"/>
              <a:t> </a:t>
            </a:r>
            <a:r>
              <a:rPr lang="fr-FR" dirty="0" err="1"/>
              <a:t>need</a:t>
            </a:r>
            <a:r>
              <a:rPr lang="fr-FR" dirty="0"/>
              <a:t> to close </a:t>
            </a:r>
            <a:r>
              <a:rPr lang="fr-FR" dirty="0" err="1"/>
              <a:t>projects</a:t>
            </a:r>
            <a:r>
              <a:rPr lang="fr-FR" dirty="0"/>
              <a:t> </a:t>
            </a:r>
            <a:r>
              <a:rPr lang="fr-FR" dirty="0" err="1"/>
              <a:t>so</a:t>
            </a:r>
            <a:r>
              <a:rPr lang="fr-FR" dirty="0"/>
              <a:t> </a:t>
            </a:r>
            <a:r>
              <a:rPr lang="fr-FR" dirty="0" err="1"/>
              <a:t>that</a:t>
            </a:r>
            <a:r>
              <a:rPr lang="fr-FR" dirty="0"/>
              <a:t> </a:t>
            </a:r>
            <a:r>
              <a:rPr lang="fr-FR" dirty="0" err="1"/>
              <a:t>they</a:t>
            </a:r>
            <a:r>
              <a:rPr lang="fr-FR" dirty="0"/>
              <a:t> </a:t>
            </a:r>
            <a:r>
              <a:rPr lang="fr-FR" dirty="0" err="1"/>
              <a:t>can</a:t>
            </a:r>
            <a:r>
              <a:rPr lang="fr-FR" dirty="0"/>
              <a:t> open new </a:t>
            </a:r>
            <a:r>
              <a:rPr lang="fr-FR" dirty="0" err="1"/>
              <a:t>ones</a:t>
            </a:r>
            <a:r>
              <a:rPr lang="fr-FR" dirty="0"/>
              <a:t> </a:t>
            </a:r>
            <a:r>
              <a:rPr lang="fr-FR" dirty="0" err="1"/>
              <a:t>where</a:t>
            </a:r>
            <a:r>
              <a:rPr lang="fr-FR" dirty="0"/>
              <a:t> </a:t>
            </a:r>
            <a:r>
              <a:rPr lang="fr-FR" dirty="0" err="1"/>
              <a:t>there</a:t>
            </a:r>
            <a:r>
              <a:rPr lang="fr-FR" dirty="0"/>
              <a:t> are emergencies. But the challenge </a:t>
            </a:r>
            <a:r>
              <a:rPr lang="fr-FR" dirty="0" err="1"/>
              <a:t>is</a:t>
            </a:r>
            <a:r>
              <a:rPr lang="fr-FR" dirty="0"/>
              <a:t> </a:t>
            </a:r>
            <a:r>
              <a:rPr lang="fr-FR" dirty="0" err="1"/>
              <a:t>handing</a:t>
            </a:r>
            <a:r>
              <a:rPr lang="fr-FR" dirty="0"/>
              <a:t> over </a:t>
            </a:r>
            <a:r>
              <a:rPr lang="fr-FR" dirty="0" err="1"/>
              <a:t>surgical</a:t>
            </a:r>
            <a:r>
              <a:rPr lang="fr-FR" dirty="0"/>
              <a:t> services </a:t>
            </a:r>
            <a:r>
              <a:rPr lang="fr-FR" dirty="0" err="1"/>
              <a:t>when</a:t>
            </a:r>
            <a:r>
              <a:rPr lang="fr-FR" dirty="0"/>
              <a:t> </a:t>
            </a:r>
            <a:r>
              <a:rPr lang="fr-FR" dirty="0" err="1"/>
              <a:t>there</a:t>
            </a:r>
            <a:r>
              <a:rPr lang="fr-FR" dirty="0"/>
              <a:t> are no local surgeons.</a:t>
            </a:r>
          </a:p>
          <a:p>
            <a:endParaRPr lang="fr-FR" dirty="0"/>
          </a:p>
          <a:p>
            <a:endParaRPr lang="fr-FR" dirty="0"/>
          </a:p>
          <a:p>
            <a:r>
              <a:rPr lang="fr-FR" dirty="0"/>
              <a:t>Total 25 SSA LIC. 11 have </a:t>
            </a:r>
            <a:r>
              <a:rPr lang="fr-FR" dirty="0" err="1"/>
              <a:t>formal</a:t>
            </a:r>
            <a:r>
              <a:rPr lang="fr-FR" dirty="0"/>
              <a:t> training programs. 4 have </a:t>
            </a:r>
            <a:r>
              <a:rPr lang="fr-FR" dirty="0" err="1"/>
              <a:t>informal</a:t>
            </a:r>
            <a:r>
              <a:rPr lang="fr-FR" dirty="0"/>
              <a:t> </a:t>
            </a:r>
            <a:r>
              <a:rPr lang="fr-FR" dirty="0" err="1"/>
              <a:t>task-shifting</a:t>
            </a:r>
            <a:r>
              <a:rPr lang="fr-FR" dirty="0"/>
              <a:t> </a:t>
            </a:r>
            <a:r>
              <a:rPr lang="fr-FR" dirty="0" err="1"/>
              <a:t>task</a:t>
            </a:r>
            <a:r>
              <a:rPr lang="fr-FR" dirty="0"/>
              <a:t> sharing. Out of th 10 </a:t>
            </a:r>
            <a:r>
              <a:rPr lang="fr-FR" dirty="0" err="1"/>
              <a:t>left</a:t>
            </a:r>
            <a:r>
              <a:rPr lang="fr-FR" dirty="0"/>
              <a:t>, MSF has </a:t>
            </a:r>
            <a:r>
              <a:rPr lang="fr-FR" dirty="0" err="1"/>
              <a:t>surgical</a:t>
            </a:r>
            <a:r>
              <a:rPr lang="fr-FR" dirty="0"/>
              <a:t> </a:t>
            </a:r>
            <a:r>
              <a:rPr lang="fr-FR" dirty="0" err="1"/>
              <a:t>projects</a:t>
            </a:r>
            <a:r>
              <a:rPr lang="fr-FR" dirty="0"/>
              <a:t> in 7 of </a:t>
            </a:r>
            <a:r>
              <a:rPr lang="fr-FR" dirty="0" err="1"/>
              <a:t>them</a:t>
            </a:r>
            <a:r>
              <a:rPr lang="fr-FR" dirty="0"/>
              <a:t>: mali, </a:t>
            </a:r>
            <a:r>
              <a:rPr lang="fr-FR" dirty="0" err="1"/>
              <a:t>benin</a:t>
            </a:r>
            <a:r>
              <a:rPr lang="fr-FR" dirty="0"/>
              <a:t>, </a:t>
            </a:r>
            <a:r>
              <a:rPr lang="fr-FR" dirty="0" err="1"/>
              <a:t>chad</a:t>
            </a:r>
            <a:r>
              <a:rPr lang="fr-FR" dirty="0"/>
              <a:t>, CAR, SS, DRC, </a:t>
            </a:r>
            <a:r>
              <a:rPr lang="fr-FR" dirty="0" err="1"/>
              <a:t>erithrea</a:t>
            </a:r>
            <a:endParaRPr lang="fr-FR" dirty="0"/>
          </a:p>
        </p:txBody>
      </p:sp>
      <p:sp>
        <p:nvSpPr>
          <p:cNvPr id="4" name="Espace réservé du numéro de diapositive 3"/>
          <p:cNvSpPr>
            <a:spLocks noGrp="1"/>
          </p:cNvSpPr>
          <p:nvPr>
            <p:ph type="sldNum" sz="quarter" idx="5"/>
          </p:nvPr>
        </p:nvSpPr>
        <p:spPr/>
        <p:txBody>
          <a:bodyPr/>
          <a:lstStyle/>
          <a:p>
            <a:fld id="{D1F9E526-2E01-BF42-AB58-F571C814D9DA}" type="slidenum">
              <a:rPr lang="fr-FR" smtClean="0"/>
              <a:t>4</a:t>
            </a:fld>
            <a:endParaRPr lang="fr-FR"/>
          </a:p>
        </p:txBody>
      </p:sp>
    </p:spTree>
    <p:extLst>
      <p:ext uri="{BB962C8B-B14F-4D97-AF65-F5344CB8AC3E}">
        <p14:creationId xmlns:p14="http://schemas.microsoft.com/office/powerpoint/2010/main" val="350428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dirty="0"/>
              <a:t>2011. 13 million </a:t>
            </a:r>
            <a:r>
              <a:rPr lang="fr-CA" dirty="0" err="1"/>
              <a:t>pple</a:t>
            </a:r>
            <a:r>
              <a:rPr lang="fr-CA" dirty="0"/>
              <a:t>.</a:t>
            </a:r>
          </a:p>
          <a:p>
            <a:pPr marL="0" lvl="0" indent="0" algn="l" rtl="0">
              <a:lnSpc>
                <a:spcPct val="100000"/>
              </a:lnSpc>
              <a:spcBef>
                <a:spcPts val="0"/>
              </a:spcBef>
              <a:spcAft>
                <a:spcPts val="0"/>
              </a:spcAft>
              <a:buSzPts val="1100"/>
              <a:buNone/>
            </a:pPr>
            <a:r>
              <a:rPr lang="fr-CA" dirty="0"/>
              <a:t>I</a:t>
            </a:r>
            <a:r>
              <a:rPr lang="fr" dirty="0"/>
              <a:t>n canada,  20% of the population </a:t>
            </a:r>
            <a:r>
              <a:rPr lang="fr" dirty="0" err="1"/>
              <a:t>is</a:t>
            </a:r>
            <a:r>
              <a:rPr lang="fr" dirty="0"/>
              <a:t> rural</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Explain MSF: 1971, surgery since 1983. 100k surgical procedures/ 250k deliveries per year.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dirty="0"/>
              <a:t>BISC: </a:t>
            </a:r>
            <a:r>
              <a:rPr lang="fr" dirty="0" err="1"/>
              <a:t>since</a:t>
            </a:r>
            <a:r>
              <a:rPr lang="fr" dirty="0"/>
              <a:t> 2003</a:t>
            </a:r>
            <a:endParaRPr dirty="0"/>
          </a:p>
          <a:p>
            <a:pPr marL="0" lvl="0" indent="0" algn="l" rtl="0">
              <a:lnSpc>
                <a:spcPct val="100000"/>
              </a:lnSpc>
              <a:spcBef>
                <a:spcPts val="0"/>
              </a:spcBef>
              <a:spcAft>
                <a:spcPts val="0"/>
              </a:spcAft>
              <a:buSzPts val="1100"/>
              <a:buNone/>
            </a:pPr>
            <a:r>
              <a:rPr lang="fr" dirty="0"/>
              <a:t>Pool UBC : 23 per </a:t>
            </a:r>
            <a:r>
              <a:rPr lang="fr" dirty="0" err="1"/>
              <a:t>specialty</a:t>
            </a:r>
            <a:r>
              <a:rPr lang="fr" dirty="0"/>
              <a:t>, 20 in total, </a:t>
            </a:r>
            <a:r>
              <a:rPr lang="fr" dirty="0" err="1"/>
              <a:t>can</a:t>
            </a:r>
            <a:r>
              <a:rPr lang="fr" dirty="0"/>
              <a:t> </a:t>
            </a:r>
            <a:r>
              <a:rPr lang="fr" dirty="0" err="1"/>
              <a:t>access</a:t>
            </a:r>
            <a:r>
              <a:rPr lang="fr" dirty="0"/>
              <a:t> </a:t>
            </a:r>
            <a:r>
              <a:rPr lang="fr" dirty="0" err="1"/>
              <a:t>resources</a:t>
            </a:r>
            <a:r>
              <a:rPr lang="fr" dirty="0"/>
              <a:t> of the </a:t>
            </a:r>
            <a:r>
              <a:rPr lang="fr" dirty="0" err="1"/>
              <a:t>surgical</a:t>
            </a:r>
            <a:r>
              <a:rPr lang="fr" dirty="0"/>
              <a:t> </a:t>
            </a:r>
            <a:r>
              <a:rPr lang="fr" dirty="0" err="1"/>
              <a:t>dept</a:t>
            </a:r>
            <a:r>
              <a:rPr lang="fr" dirty="0"/>
              <a:t>. Incl. OT nurses</a:t>
            </a:r>
            <a:endParaRPr dirty="0"/>
          </a:p>
          <a:p>
            <a:pPr marL="0" lvl="0" indent="0" algn="l" rtl="0">
              <a:lnSpc>
                <a:spcPct val="100000"/>
              </a:lnSpc>
              <a:spcBef>
                <a:spcPts val="0"/>
              </a:spcBef>
              <a:spcAft>
                <a:spcPts val="0"/>
              </a:spcAft>
              <a:buSzPts val="1100"/>
              <a:buNone/>
            </a:pPr>
            <a:r>
              <a:rPr lang="fr" dirty="0"/>
              <a:t>Masters in GSC: online, 2 </a:t>
            </a:r>
            <a:r>
              <a:rPr lang="fr" dirty="0" err="1"/>
              <a:t>years</a:t>
            </a:r>
            <a:r>
              <a:rPr lang="fr" dirty="0"/>
              <a:t> full time, 7 courses , one </a:t>
            </a:r>
            <a:r>
              <a:rPr lang="fr" dirty="0" err="1"/>
              <a:t>practicum</a:t>
            </a:r>
            <a:r>
              <a:rPr lang="fr" dirty="0"/>
              <a:t> (</a:t>
            </a:r>
            <a:r>
              <a:rPr lang="fr" dirty="0" err="1"/>
              <a:t>field</a:t>
            </a:r>
            <a:r>
              <a:rPr lang="fr" dirty="0"/>
              <a:t>), 19 </a:t>
            </a:r>
            <a:r>
              <a:rPr lang="fr" dirty="0" err="1"/>
              <a:t>students</a:t>
            </a:r>
            <a:r>
              <a:rPr lang="fr" dirty="0"/>
              <a:t> total, </a:t>
            </a:r>
            <a:r>
              <a:rPr lang="fr" dirty="0" err="1"/>
              <a:t>degree</a:t>
            </a:r>
            <a:r>
              <a:rPr lang="fr" dirty="0"/>
              <a:t>: MGSC</a:t>
            </a:r>
          </a:p>
          <a:p>
            <a:pPr marL="0" lvl="0" indent="0" algn="l" rtl="0">
              <a:lnSpc>
                <a:spcPct val="100000"/>
              </a:lnSpc>
              <a:spcBef>
                <a:spcPts val="0"/>
              </a:spcBef>
              <a:spcAft>
                <a:spcPts val="0"/>
              </a:spcAft>
              <a:buSzPts val="1100"/>
              <a:buNone/>
            </a:pPr>
            <a:r>
              <a:rPr lang="fr" dirty="0"/>
              <a:t>UBC </a:t>
            </a:r>
            <a:r>
              <a:rPr lang="fr" dirty="0" err="1"/>
              <a:t>engaged</a:t>
            </a:r>
            <a:r>
              <a:rPr lang="fr" dirty="0"/>
              <a:t> in trauma training (DSTC, ASSET, mini </a:t>
            </a:r>
            <a:r>
              <a:rPr lang="fr" dirty="0" err="1"/>
              <a:t>fellowship</a:t>
            </a:r>
            <a:r>
              <a:rPr lang="fr" dirty="0"/>
              <a:t>) and </a:t>
            </a:r>
            <a:r>
              <a:rPr lang="fr" dirty="0" err="1"/>
              <a:t>telementoring</a:t>
            </a:r>
            <a:r>
              <a:rPr lang="fr" dirty="0"/>
              <a:t> (</a:t>
            </a:r>
            <a:r>
              <a:rPr lang="fr" dirty="0" err="1"/>
              <a:t>Revelstoke</a:t>
            </a:r>
            <a:r>
              <a:rPr lang="fr" dirty="0"/>
              <a:t>)</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u="none" strike="noStrike" cap="none" dirty="0">
                <a:solidFill>
                  <a:srgbClr val="000000"/>
                </a:solidFill>
                <a:effectLst/>
                <a:latin typeface="Arial"/>
                <a:ea typeface="Arial"/>
                <a:cs typeface="Arial"/>
                <a:sym typeface="Arial"/>
              </a:rPr>
              <a:t>In Mozambique, none of the </a:t>
            </a:r>
            <a:r>
              <a:rPr lang="fr-CA" sz="1100" b="0" i="0" u="none" strike="noStrike" cap="none" dirty="0" err="1">
                <a:solidFill>
                  <a:srgbClr val="000000"/>
                </a:solidFill>
                <a:effectLst/>
                <a:latin typeface="Arial"/>
                <a:ea typeface="Arial"/>
                <a:cs typeface="Arial"/>
                <a:sym typeface="Arial"/>
              </a:rPr>
              <a:t>graduates</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from</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three</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medical</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school</a:t>
            </a:r>
            <a:r>
              <a:rPr lang="fr-CA" sz="1100" b="0" i="0" u="none" strike="noStrike" cap="none" dirty="0">
                <a:solidFill>
                  <a:srgbClr val="000000"/>
                </a:solidFill>
                <a:effectLst/>
                <a:latin typeface="Arial"/>
                <a:ea typeface="Arial"/>
                <a:cs typeface="Arial"/>
                <a:sym typeface="Arial"/>
              </a:rPr>
              <a:t> classes sent to a rural </a:t>
            </a:r>
            <a:r>
              <a:rPr lang="fr-CA" sz="1100" b="0" i="0" u="none" strike="noStrike" cap="none" dirty="0" err="1">
                <a:solidFill>
                  <a:srgbClr val="000000"/>
                </a:solidFill>
                <a:effectLst/>
                <a:latin typeface="Arial"/>
                <a:ea typeface="Arial"/>
                <a:cs typeface="Arial"/>
                <a:sym typeface="Arial"/>
              </a:rPr>
              <a:t>hospital</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was</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still</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there</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after</a:t>
            </a:r>
            <a:r>
              <a:rPr lang="fr-CA" sz="1100" b="0" i="0" u="none" strike="noStrike" cap="none" dirty="0">
                <a:solidFill>
                  <a:srgbClr val="000000"/>
                </a:solidFill>
                <a:effectLst/>
                <a:latin typeface="Arial"/>
                <a:ea typeface="Arial"/>
                <a:cs typeface="Arial"/>
                <a:sym typeface="Arial"/>
              </a:rPr>
              <a:t> 7 </a:t>
            </a:r>
            <a:r>
              <a:rPr lang="fr-CA" sz="1100" b="0" i="0" u="none" strike="noStrike" cap="none" dirty="0" err="1">
                <a:solidFill>
                  <a:srgbClr val="000000"/>
                </a:solidFill>
                <a:effectLst/>
                <a:latin typeface="Arial"/>
                <a:ea typeface="Arial"/>
                <a:cs typeface="Arial"/>
                <a:sym typeface="Arial"/>
              </a:rPr>
              <a:t>years</a:t>
            </a:r>
            <a:r>
              <a:rPr lang="fr-CA" sz="1100" b="0" i="0" u="none" strike="noStrike" cap="none" dirty="0">
                <a:solidFill>
                  <a:srgbClr val="000000"/>
                </a:solidFill>
                <a:effectLst/>
                <a:latin typeface="Arial"/>
                <a:ea typeface="Arial"/>
                <a:cs typeface="Arial"/>
                <a:sym typeface="Arial"/>
              </a:rPr>
              <a:t>. Of the </a:t>
            </a:r>
            <a:r>
              <a:rPr lang="fr-CA" sz="1100" b="0" i="0" u="none" strike="noStrike" cap="none" dirty="0" err="1">
                <a:solidFill>
                  <a:srgbClr val="000000"/>
                </a:solidFill>
                <a:effectLst/>
                <a:latin typeface="Arial"/>
                <a:ea typeface="Arial"/>
                <a:cs typeface="Arial"/>
                <a:sym typeface="Arial"/>
              </a:rPr>
              <a:t>TCs</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who</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were</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assigned</a:t>
            </a:r>
            <a:r>
              <a:rPr lang="fr-CA" sz="1100" b="0" i="0" u="none" strike="noStrike" cap="none" dirty="0">
                <a:solidFill>
                  <a:srgbClr val="000000"/>
                </a:solidFill>
                <a:effectLst/>
                <a:latin typeface="Arial"/>
                <a:ea typeface="Arial"/>
                <a:cs typeface="Arial"/>
                <a:sym typeface="Arial"/>
              </a:rPr>
              <a:t> to the </a:t>
            </a:r>
            <a:r>
              <a:rPr lang="fr-CA" sz="1100" b="0" i="0" u="none" strike="noStrike" cap="none" dirty="0" err="1">
                <a:solidFill>
                  <a:srgbClr val="000000"/>
                </a:solidFill>
                <a:effectLst/>
                <a:latin typeface="Arial"/>
                <a:ea typeface="Arial"/>
                <a:cs typeface="Arial"/>
                <a:sym typeface="Arial"/>
              </a:rPr>
              <a:t>same</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category</a:t>
            </a:r>
            <a:r>
              <a:rPr lang="fr-CA" sz="1100" b="0" i="0" u="none" strike="noStrike" cap="none" dirty="0">
                <a:solidFill>
                  <a:srgbClr val="000000"/>
                </a:solidFill>
                <a:effectLst/>
                <a:latin typeface="Arial"/>
                <a:ea typeface="Arial"/>
                <a:cs typeface="Arial"/>
                <a:sym typeface="Arial"/>
              </a:rPr>
              <a:t> of </a:t>
            </a:r>
            <a:r>
              <a:rPr lang="fr-CA" sz="1100" b="0" i="0" u="none" strike="noStrike" cap="none" dirty="0" err="1">
                <a:solidFill>
                  <a:srgbClr val="000000"/>
                </a:solidFill>
                <a:effectLst/>
                <a:latin typeface="Arial"/>
                <a:ea typeface="Arial"/>
                <a:cs typeface="Arial"/>
                <a:sym typeface="Arial"/>
              </a:rPr>
              <a:t>hospitals</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directly</a:t>
            </a:r>
            <a:r>
              <a:rPr lang="fr-CA" sz="1100" b="0" i="0" u="none" strike="noStrike" cap="none" dirty="0">
                <a:solidFill>
                  <a:srgbClr val="000000"/>
                </a:solidFill>
                <a:effectLst/>
                <a:latin typeface="Arial"/>
                <a:ea typeface="Arial"/>
                <a:cs typeface="Arial"/>
                <a:sym typeface="Arial"/>
              </a:rPr>
              <a:t> </a:t>
            </a:r>
            <a:r>
              <a:rPr lang="fr-CA" sz="1100" b="0" i="0" u="none" strike="noStrike" cap="none" dirty="0" err="1">
                <a:solidFill>
                  <a:srgbClr val="000000"/>
                </a:solidFill>
                <a:effectLst/>
                <a:latin typeface="Arial"/>
                <a:ea typeface="Arial"/>
                <a:cs typeface="Arial"/>
                <a:sym typeface="Arial"/>
              </a:rPr>
              <a:t>after</a:t>
            </a:r>
            <a:r>
              <a:rPr lang="fr-CA" sz="1100" b="0" i="0" u="none" strike="noStrike" cap="none" dirty="0">
                <a:solidFill>
                  <a:srgbClr val="000000"/>
                </a:solidFill>
                <a:effectLst/>
                <a:latin typeface="Arial"/>
                <a:ea typeface="Arial"/>
                <a:cs typeface="Arial"/>
                <a:sym typeface="Arial"/>
              </a:rPr>
              <a:t> graduation, 88% </a:t>
            </a:r>
            <a:r>
              <a:rPr lang="fr-CA" sz="1100" b="0" i="0" u="none" strike="noStrike" cap="none" dirty="0" err="1">
                <a:solidFill>
                  <a:srgbClr val="000000"/>
                </a:solidFill>
                <a:effectLst/>
                <a:latin typeface="Arial"/>
                <a:ea typeface="Arial"/>
                <a:cs typeface="Arial"/>
                <a:sym typeface="Arial"/>
              </a:rPr>
              <a:t>stayed</a:t>
            </a:r>
            <a:r>
              <a:rPr lang="fr-CA" sz="1100" b="0" i="0" u="none" strike="noStrike" cap="none" dirty="0">
                <a:solidFill>
                  <a:srgbClr val="000000"/>
                </a:solidFill>
                <a:effectLst/>
                <a:latin typeface="Arial"/>
                <a:ea typeface="Arial"/>
                <a:cs typeface="Arial"/>
                <a:sym typeface="Arial"/>
              </a:rPr>
              <a:t> at least </a:t>
            </a:r>
            <a:r>
              <a:rPr lang="fr-CA" sz="1100" b="0" i="0" u="none" strike="noStrike" cap="none" dirty="0" err="1">
                <a:solidFill>
                  <a:srgbClr val="000000"/>
                </a:solidFill>
                <a:effectLst/>
                <a:latin typeface="Arial"/>
                <a:ea typeface="Arial"/>
                <a:cs typeface="Arial"/>
                <a:sym typeface="Arial"/>
              </a:rPr>
              <a:t>that</a:t>
            </a:r>
            <a:r>
              <a:rPr lang="fr-CA" sz="1100" b="0" i="0" u="none" strike="noStrike" cap="none" dirty="0">
                <a:solidFill>
                  <a:srgbClr val="000000"/>
                </a:solidFill>
                <a:effectLst/>
                <a:latin typeface="Arial"/>
                <a:ea typeface="Arial"/>
                <a:cs typeface="Arial"/>
                <a:sym typeface="Arial"/>
              </a:rPr>
              <a:t> long. </a:t>
            </a:r>
            <a:endParaRPr lang="fr" dirty="0"/>
          </a:p>
          <a:p>
            <a:pPr marL="0" lvl="0" indent="0" algn="l" rtl="0">
              <a:lnSpc>
                <a:spcPct val="100000"/>
              </a:lnSpc>
              <a:spcBef>
                <a:spcPts val="0"/>
              </a:spcBef>
              <a:spcAft>
                <a:spcPts val="0"/>
              </a:spcAft>
              <a:buSzPts val="1100"/>
              <a:buNone/>
            </a:pPr>
            <a:r>
              <a:rPr lang="fr" dirty="0"/>
              <a:t>scope: </a:t>
            </a:r>
            <a:r>
              <a:rPr lang="fr" dirty="0" err="1"/>
              <a:t>limited</a:t>
            </a:r>
            <a:r>
              <a:rPr lang="fr" dirty="0"/>
              <a:t>, </a:t>
            </a:r>
            <a:r>
              <a:rPr lang="fr" dirty="0" err="1"/>
              <a:t>bellweather</a:t>
            </a:r>
            <a:r>
              <a:rPr lang="fr" dirty="0"/>
              <a:t> </a:t>
            </a:r>
            <a:r>
              <a:rPr lang="fr" dirty="0" err="1"/>
              <a:t>procedures</a:t>
            </a:r>
            <a:r>
              <a:rPr lang="fr" dirty="0"/>
              <a:t> plus: </a:t>
            </a:r>
            <a:r>
              <a:rPr lang="fr" dirty="0" err="1"/>
              <a:t>burns</a:t>
            </a:r>
            <a:r>
              <a:rPr lang="fr" dirty="0"/>
              <a:t>, </a:t>
            </a:r>
            <a:r>
              <a:rPr lang="fr" dirty="0" err="1"/>
              <a:t>pediatrics</a:t>
            </a:r>
            <a:r>
              <a:rPr lang="fr" dirty="0"/>
              <a:t> ?, basic trauma incl. DCS Laparotomie, </a:t>
            </a:r>
            <a:r>
              <a:rPr lang="fr" dirty="0" err="1"/>
              <a:t>airway</a:t>
            </a:r>
            <a:r>
              <a:rPr lang="fr" dirty="0"/>
              <a:t>, </a:t>
            </a:r>
            <a:r>
              <a:rPr lang="fr" dirty="0" err="1"/>
              <a:t>sterilzation</a:t>
            </a:r>
            <a:r>
              <a:rPr lang="fr" dirty="0"/>
              <a:t>, </a:t>
            </a:r>
            <a:r>
              <a:rPr lang="fr" dirty="0" err="1"/>
              <a:t>save</a:t>
            </a:r>
            <a:r>
              <a:rPr lang="fr" dirty="0"/>
              <a:t> </a:t>
            </a:r>
            <a:r>
              <a:rPr lang="fr" dirty="0" err="1"/>
              <a:t>surgery</a:t>
            </a:r>
            <a:r>
              <a:rPr lang="fr" dirty="0"/>
              <a:t>…</a:t>
            </a:r>
            <a:endParaRPr dirty="0"/>
          </a:p>
          <a:p>
            <a:pPr marL="0" lvl="0" indent="0" algn="l" rtl="0">
              <a:lnSpc>
                <a:spcPct val="100000"/>
              </a:lnSpc>
              <a:spcBef>
                <a:spcPts val="0"/>
              </a:spcBef>
              <a:spcAft>
                <a:spcPts val="0"/>
              </a:spcAft>
              <a:buSzPts val="1100"/>
              <a:buNone/>
            </a:pPr>
            <a:r>
              <a:rPr lang="fr" dirty="0" err="1"/>
              <a:t>Modulare</a:t>
            </a:r>
            <a:r>
              <a:rPr lang="fr" dirty="0"/>
              <a:t> e-learning </a:t>
            </a:r>
            <a:r>
              <a:rPr lang="fr" dirty="0" err="1"/>
              <a:t>eval</a:t>
            </a:r>
            <a:r>
              <a:rPr lang="fr" dirty="0"/>
              <a:t>: 80% correct to </a:t>
            </a:r>
            <a:r>
              <a:rPr lang="fr" dirty="0" err="1"/>
              <a:t>pass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dirty="0"/>
              <a:t>Remy </a:t>
            </a:r>
            <a:r>
              <a:rPr lang="fr" dirty="0" err="1"/>
              <a:t>might</a:t>
            </a:r>
            <a:r>
              <a:rPr lang="fr" dirty="0"/>
              <a:t> go</a:t>
            </a:r>
            <a:endParaRPr dirty="0"/>
          </a:p>
          <a:p>
            <a:pPr marL="0" lvl="0" indent="0" algn="l" rtl="0">
              <a:lnSpc>
                <a:spcPct val="100000"/>
              </a:lnSpc>
              <a:spcBef>
                <a:spcPts val="0"/>
              </a:spcBef>
              <a:spcAft>
                <a:spcPts val="0"/>
              </a:spcAft>
              <a:buSzPts val="1100"/>
              <a:buNone/>
            </a:pPr>
            <a:r>
              <a:rPr lang="fr" dirty="0" err="1"/>
              <a:t>ideally</a:t>
            </a:r>
            <a:r>
              <a:rPr lang="fr" dirty="0"/>
              <a:t> 4 </a:t>
            </a:r>
            <a:r>
              <a:rPr lang="fr" dirty="0" err="1"/>
              <a:t>visits</a:t>
            </a:r>
            <a:r>
              <a:rPr lang="fr" dirty="0"/>
              <a:t> a </a:t>
            </a:r>
            <a:r>
              <a:rPr lang="fr" dirty="0" err="1"/>
              <a:t>year</a:t>
            </a:r>
            <a:r>
              <a:rPr lang="fr" dirty="0"/>
              <a:t> for </a:t>
            </a:r>
            <a:r>
              <a:rPr lang="fr" dirty="0" err="1"/>
              <a:t>two</a:t>
            </a:r>
            <a:r>
              <a:rPr lang="fr" dirty="0"/>
              <a:t> </a:t>
            </a:r>
            <a:r>
              <a:rPr lang="fr" dirty="0" err="1"/>
              <a:t>weeks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hyperlink" Target="http://www.royalcollege.ca/rcsite/cbd/rationale-why-cbd-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internationalsurgery.med.ubc.ca/masters-progr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g7585168dfc_1_21"/>
          <p:cNvPicPr preferRelativeResize="0"/>
          <p:nvPr/>
        </p:nvPicPr>
        <p:blipFill>
          <a:blip r:embed="rId3">
            <a:alphaModFix/>
          </a:blip>
          <a:stretch>
            <a:fillRect/>
          </a:stretch>
        </p:blipFill>
        <p:spPr>
          <a:xfrm>
            <a:off x="0" y="0"/>
            <a:ext cx="9144000" cy="5610375"/>
          </a:xfrm>
          <a:prstGeom prst="rect">
            <a:avLst/>
          </a:prstGeom>
          <a:noFill/>
          <a:ln>
            <a:noFill/>
          </a:ln>
        </p:spPr>
      </p:pic>
      <p:sp>
        <p:nvSpPr>
          <p:cNvPr id="54" name="Google Shape;54;g7585168dfc_1_21"/>
          <p:cNvSpPr txBox="1">
            <a:spLocks noGrp="1"/>
          </p:cNvSpPr>
          <p:nvPr>
            <p:ph type="title"/>
          </p:nvPr>
        </p:nvSpPr>
        <p:spPr>
          <a:xfrm>
            <a:off x="311700" y="230910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MSF - UBC</a:t>
            </a:r>
            <a:endParaRPr dirty="0"/>
          </a:p>
          <a:p>
            <a:pPr marL="0" lvl="0" indent="0" algn="ctr" rtl="0">
              <a:spcBef>
                <a:spcPts val="0"/>
              </a:spcBef>
              <a:spcAft>
                <a:spcPts val="0"/>
              </a:spcAft>
              <a:buNone/>
            </a:pPr>
            <a:r>
              <a:rPr lang="fr" dirty="0"/>
              <a:t>Essential </a:t>
            </a:r>
            <a:r>
              <a:rPr lang="fr" dirty="0" err="1"/>
              <a:t>Surgical</a:t>
            </a:r>
            <a:r>
              <a:rPr lang="fr" dirty="0"/>
              <a:t> </a:t>
            </a:r>
            <a:r>
              <a:rPr lang="fr" dirty="0" err="1"/>
              <a:t>Skills</a:t>
            </a:r>
            <a:r>
              <a:rPr lang="fr" dirty="0"/>
              <a:t> Curriculum</a:t>
            </a:r>
            <a:endParaRPr dirty="0"/>
          </a:p>
          <a:p>
            <a:pPr marL="0" lvl="0" indent="0" algn="ctr" rtl="0">
              <a:lnSpc>
                <a:spcPct val="90000"/>
              </a:lnSpc>
              <a:spcBef>
                <a:spcPts val="1000"/>
              </a:spcBef>
              <a:spcAft>
                <a:spcPts val="0"/>
              </a:spcAft>
              <a:buNone/>
            </a:pPr>
            <a:r>
              <a:rPr lang="fr" sz="2200" dirty="0"/>
              <a:t>A </a:t>
            </a:r>
            <a:r>
              <a:rPr lang="fr" sz="2200" dirty="0" err="1"/>
              <a:t>partnership</a:t>
            </a:r>
            <a:r>
              <a:rPr lang="fr" sz="2200" dirty="0"/>
              <a:t> to </a:t>
            </a:r>
            <a:r>
              <a:rPr lang="fr" sz="2200" dirty="0" err="1"/>
              <a:t>build</a:t>
            </a:r>
            <a:r>
              <a:rPr lang="fr" sz="2200" dirty="0"/>
              <a:t> </a:t>
            </a:r>
            <a:r>
              <a:rPr lang="fr" sz="2200" dirty="0" err="1"/>
              <a:t>capacity</a:t>
            </a:r>
            <a:r>
              <a:rPr lang="fr" sz="2200" dirty="0"/>
              <a:t> in </a:t>
            </a:r>
            <a:r>
              <a:rPr lang="fr" sz="2200" dirty="0" err="1"/>
              <a:t>surgical</a:t>
            </a:r>
            <a:r>
              <a:rPr lang="fr" sz="2200" dirty="0"/>
              <a:t> care in the </a:t>
            </a:r>
            <a:r>
              <a:rPr lang="fr" sz="2200" dirty="0" err="1"/>
              <a:t>lowest</a:t>
            </a:r>
            <a:r>
              <a:rPr lang="fr" sz="2200" dirty="0"/>
              <a:t> </a:t>
            </a:r>
            <a:r>
              <a:rPr lang="fr" sz="2200" dirty="0" err="1"/>
              <a:t>resource</a:t>
            </a:r>
            <a:r>
              <a:rPr lang="fr" sz="2200" dirty="0"/>
              <a:t> settings</a:t>
            </a:r>
            <a:endParaRPr sz="2200"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fr" sz="2400" dirty="0"/>
              <a:t>Dr. Emilie Joos</a:t>
            </a:r>
            <a:br>
              <a:rPr lang="fr" sz="2400" dirty="0"/>
            </a:br>
            <a:r>
              <a:rPr lang="fr" sz="2400" dirty="0"/>
              <a:t>Trauma and Acute C</a:t>
            </a:r>
            <a:r>
              <a:rPr lang="fr-CA" sz="2400" dirty="0"/>
              <a:t>a</a:t>
            </a:r>
            <a:r>
              <a:rPr lang="fr" sz="2400" dirty="0" err="1"/>
              <a:t>re</a:t>
            </a:r>
            <a:r>
              <a:rPr lang="fr" sz="2400" dirty="0"/>
              <a:t> Surgeon</a:t>
            </a:r>
            <a:br>
              <a:rPr lang="fr" sz="2400" dirty="0"/>
            </a:br>
            <a:r>
              <a:rPr lang="fr" sz="2400" dirty="0"/>
              <a:t>Vancouver General </a:t>
            </a:r>
            <a:r>
              <a:rPr lang="fr" sz="2400" dirty="0" err="1"/>
              <a:t>Hospital</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pic>
        <p:nvPicPr>
          <p:cNvPr id="96" name="Google Shape;96;p7"/>
          <p:cNvPicPr preferRelativeResize="0"/>
          <p:nvPr/>
        </p:nvPicPr>
        <p:blipFill rotWithShape="1">
          <a:blip r:embed="rId3">
            <a:alphaModFix/>
          </a:blip>
          <a:srcRect/>
          <a:stretch/>
        </p:blipFill>
        <p:spPr>
          <a:xfrm>
            <a:off x="1143000" y="509588"/>
            <a:ext cx="6858000" cy="4124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a:t>The concept</a:t>
            </a:r>
            <a:endParaRPr/>
          </a:p>
        </p:txBody>
      </p:sp>
      <p:sp>
        <p:nvSpPr>
          <p:cNvPr id="102" name="Google Shape;102;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dirty="0" err="1"/>
              <a:t>Task</a:t>
            </a:r>
            <a:r>
              <a:rPr lang="fr" dirty="0"/>
              <a:t>-sharing program </a:t>
            </a:r>
          </a:p>
          <a:p>
            <a:pPr marL="285750" indent="-285750"/>
            <a:r>
              <a:rPr lang="fr-CA" sz="1600" dirty="0"/>
              <a:t>C</a:t>
            </a:r>
            <a:r>
              <a:rPr lang="fr" sz="1600" dirty="0"/>
              <a:t>ost-effective</a:t>
            </a:r>
          </a:p>
          <a:p>
            <a:pPr marL="285750" indent="-285750"/>
            <a:r>
              <a:rPr lang="fr" sz="1600" dirty="0" err="1"/>
              <a:t>Improves</a:t>
            </a:r>
            <a:r>
              <a:rPr lang="fr" sz="1600" dirty="0"/>
              <a:t> </a:t>
            </a:r>
            <a:r>
              <a:rPr lang="fr" sz="1600" dirty="0" err="1"/>
              <a:t>retention</a:t>
            </a:r>
            <a:r>
              <a:rPr lang="fr" sz="1600" dirty="0"/>
              <a:t> </a:t>
            </a:r>
            <a:r>
              <a:rPr lang="fr" sz="1200" dirty="0"/>
              <a:t>[4]</a:t>
            </a:r>
            <a:r>
              <a:rPr lang="fr" dirty="0"/>
              <a:t>				</a:t>
            </a:r>
            <a:endParaRPr dirty="0"/>
          </a:p>
          <a:p>
            <a:pPr marL="0" lvl="0" indent="0" algn="l" rtl="0">
              <a:lnSpc>
                <a:spcPct val="115000"/>
              </a:lnSpc>
              <a:spcBef>
                <a:spcPts val="1600"/>
              </a:spcBef>
              <a:spcAft>
                <a:spcPts val="0"/>
              </a:spcAft>
              <a:buSzPts val="1800"/>
              <a:buNone/>
            </a:pPr>
            <a:r>
              <a:rPr lang="fr" dirty="0" err="1"/>
              <a:t>Proposed</a:t>
            </a:r>
            <a:r>
              <a:rPr lang="fr" dirty="0"/>
              <a:t> duration 12-24months</a:t>
            </a:r>
          </a:p>
          <a:p>
            <a:pPr marL="0" lvl="0" indent="0" algn="l" rtl="0">
              <a:lnSpc>
                <a:spcPct val="115000"/>
              </a:lnSpc>
              <a:spcBef>
                <a:spcPts val="1600"/>
              </a:spcBef>
              <a:spcAft>
                <a:spcPts val="0"/>
              </a:spcAft>
              <a:buSzPts val="1800"/>
              <a:buNone/>
            </a:pPr>
            <a:r>
              <a:rPr lang="fr" dirty="0" err="1"/>
              <a:t>Modular</a:t>
            </a:r>
            <a:r>
              <a:rPr lang="fr" dirty="0"/>
              <a:t> e-learning curriculum </a:t>
            </a:r>
            <a:r>
              <a:rPr lang="fr" dirty="0" err="1"/>
              <a:t>with</a:t>
            </a:r>
            <a:r>
              <a:rPr lang="fr" dirty="0"/>
              <a:t> online </a:t>
            </a:r>
            <a:r>
              <a:rPr lang="fr" dirty="0" err="1"/>
              <a:t>evaluations</a:t>
            </a:r>
            <a:endParaRPr dirty="0"/>
          </a:p>
          <a:p>
            <a:pPr marL="0" lvl="0" indent="0" algn="l" rtl="0">
              <a:lnSpc>
                <a:spcPct val="115000"/>
              </a:lnSpc>
              <a:spcBef>
                <a:spcPts val="1600"/>
              </a:spcBef>
              <a:spcAft>
                <a:spcPts val="0"/>
              </a:spcAft>
              <a:buSzPts val="1800"/>
              <a:buNone/>
            </a:pPr>
            <a:r>
              <a:rPr lang="fr" dirty="0" err="1"/>
              <a:t>Technical</a:t>
            </a:r>
            <a:r>
              <a:rPr lang="fr" dirty="0"/>
              <a:t> </a:t>
            </a:r>
            <a:r>
              <a:rPr lang="fr" dirty="0" err="1"/>
              <a:t>skills</a:t>
            </a:r>
            <a:r>
              <a:rPr lang="fr" dirty="0"/>
              <a:t> </a:t>
            </a:r>
            <a:r>
              <a:rPr lang="fr" dirty="0" err="1"/>
              <a:t>taught</a:t>
            </a:r>
            <a:r>
              <a:rPr lang="fr" dirty="0"/>
              <a:t> in the </a:t>
            </a:r>
            <a:r>
              <a:rPr lang="fr" dirty="0" err="1"/>
              <a:t>field</a:t>
            </a:r>
            <a:r>
              <a:rPr lang="fr" dirty="0"/>
              <a:t> </a:t>
            </a:r>
            <a:r>
              <a:rPr lang="fr" dirty="0" err="1"/>
              <a:t>following</a:t>
            </a:r>
            <a:r>
              <a:rPr lang="fr" dirty="0"/>
              <a:t> CBD </a:t>
            </a:r>
            <a:r>
              <a:rPr lang="fr" dirty="0" err="1"/>
              <a:t>principles</a:t>
            </a:r>
            <a:endParaRPr dirty="0"/>
          </a:p>
          <a:p>
            <a:pPr marL="0" lvl="0" indent="0" algn="l" rtl="0">
              <a:lnSpc>
                <a:spcPct val="115000"/>
              </a:lnSpc>
              <a:spcBef>
                <a:spcPts val="1600"/>
              </a:spcBef>
              <a:spcAft>
                <a:spcPts val="0"/>
              </a:spcAft>
              <a:buSzPts val="1800"/>
              <a:buNone/>
            </a:pPr>
            <a:r>
              <a:rPr lang="fr" dirty="0"/>
              <a:t>Field </a:t>
            </a:r>
            <a:r>
              <a:rPr lang="fr" dirty="0" err="1"/>
              <a:t>visits</a:t>
            </a:r>
            <a:r>
              <a:rPr lang="fr" dirty="0"/>
              <a:t> by </a:t>
            </a:r>
            <a:r>
              <a:rPr lang="fr" dirty="0" err="1"/>
              <a:t>specialist</a:t>
            </a:r>
            <a:r>
              <a:rPr lang="fr" dirty="0"/>
              <a:t> MSF and UBC surgeons</a:t>
            </a:r>
            <a:endParaRPr dirty="0"/>
          </a:p>
        </p:txBody>
      </p:sp>
      <p:sp>
        <p:nvSpPr>
          <p:cNvPr id="2" name="ZoneTexte 1">
            <a:extLst>
              <a:ext uri="{FF2B5EF4-FFF2-40B4-BE49-F238E27FC236}">
                <a16:creationId xmlns:a16="http://schemas.microsoft.com/office/drawing/2014/main" id="{C6516362-7B8C-FD4F-8A53-F73A62FB4488}"/>
              </a:ext>
            </a:extLst>
          </p:cNvPr>
          <p:cNvSpPr txBox="1"/>
          <p:nvPr/>
        </p:nvSpPr>
        <p:spPr>
          <a:xfrm>
            <a:off x="0" y="4703625"/>
            <a:ext cx="8997976" cy="661720"/>
          </a:xfrm>
          <a:prstGeom prst="rect">
            <a:avLst/>
          </a:prstGeom>
          <a:noFill/>
        </p:spPr>
        <p:txBody>
          <a:bodyPr wrap="none" rtlCol="0">
            <a:spAutoFit/>
          </a:bodyPr>
          <a:lstStyle/>
          <a:p>
            <a:r>
              <a:rPr lang="fr" sz="1100" dirty="0">
                <a:solidFill>
                  <a:schemeClr val="tx1"/>
                </a:solidFill>
              </a:rPr>
              <a:t>[4] </a:t>
            </a:r>
            <a:r>
              <a:rPr lang="fr-CA" sz="1100" dirty="0">
                <a:solidFill>
                  <a:schemeClr val="tx1"/>
                </a:solidFill>
              </a:rPr>
              <a:t>Pereira C, </a:t>
            </a:r>
            <a:r>
              <a:rPr lang="fr-CA" sz="1100" dirty="0" err="1">
                <a:solidFill>
                  <a:schemeClr val="tx1"/>
                </a:solidFill>
              </a:rPr>
              <a:t>Cumbi</a:t>
            </a:r>
            <a:r>
              <a:rPr lang="fr-CA" sz="1100" dirty="0">
                <a:solidFill>
                  <a:schemeClr val="tx1"/>
                </a:solidFill>
              </a:rPr>
              <a:t> A, </a:t>
            </a:r>
            <a:r>
              <a:rPr lang="fr-CA" sz="1100" dirty="0" err="1">
                <a:solidFill>
                  <a:schemeClr val="tx1"/>
                </a:solidFill>
              </a:rPr>
              <a:t>Malalane</a:t>
            </a:r>
            <a:r>
              <a:rPr lang="fr-CA" sz="1100" dirty="0">
                <a:solidFill>
                  <a:schemeClr val="tx1"/>
                </a:solidFill>
              </a:rPr>
              <a:t> R, </a:t>
            </a:r>
            <a:r>
              <a:rPr lang="fr-CA" sz="1100" dirty="0" err="1">
                <a:solidFill>
                  <a:schemeClr val="tx1"/>
                </a:solidFill>
              </a:rPr>
              <a:t>Vaz</a:t>
            </a:r>
            <a:r>
              <a:rPr lang="fr-CA" sz="1100" dirty="0">
                <a:solidFill>
                  <a:schemeClr val="tx1"/>
                </a:solidFill>
              </a:rPr>
              <a:t> F, </a:t>
            </a:r>
            <a:r>
              <a:rPr lang="fr-CA" sz="1100" dirty="0" err="1">
                <a:solidFill>
                  <a:schemeClr val="tx1"/>
                </a:solidFill>
              </a:rPr>
              <a:t>McCord</a:t>
            </a:r>
            <a:r>
              <a:rPr lang="fr-CA" sz="1100" dirty="0">
                <a:solidFill>
                  <a:schemeClr val="tx1"/>
                </a:solidFill>
              </a:rPr>
              <a:t> C, </a:t>
            </a:r>
            <a:r>
              <a:rPr lang="fr-CA" sz="1100" dirty="0" err="1">
                <a:solidFill>
                  <a:schemeClr val="tx1"/>
                </a:solidFill>
              </a:rPr>
              <a:t>Bacci</a:t>
            </a:r>
            <a:r>
              <a:rPr lang="fr-CA" sz="1100" dirty="0">
                <a:solidFill>
                  <a:schemeClr val="tx1"/>
                </a:solidFill>
              </a:rPr>
              <a:t> A, </a:t>
            </a:r>
            <a:r>
              <a:rPr lang="fr-CA" sz="1100" dirty="0" err="1">
                <a:solidFill>
                  <a:schemeClr val="tx1"/>
                </a:solidFill>
              </a:rPr>
              <a:t>Bergstro</a:t>
            </a:r>
            <a:r>
              <a:rPr lang="fr-CA" sz="1100" dirty="0">
                <a:solidFill>
                  <a:schemeClr val="tx1"/>
                </a:solidFill>
              </a:rPr>
              <a:t> ̈m S. Meeting the </a:t>
            </a:r>
            <a:r>
              <a:rPr lang="fr-CA" sz="1100" dirty="0" err="1">
                <a:solidFill>
                  <a:schemeClr val="tx1"/>
                </a:solidFill>
              </a:rPr>
              <a:t>need</a:t>
            </a:r>
            <a:r>
              <a:rPr lang="fr-CA" sz="1100" dirty="0">
                <a:solidFill>
                  <a:schemeClr val="tx1"/>
                </a:solidFill>
              </a:rPr>
              <a:t> for emergency </a:t>
            </a:r>
            <a:r>
              <a:rPr lang="fr-CA" sz="1100" dirty="0" err="1">
                <a:solidFill>
                  <a:schemeClr val="tx1"/>
                </a:solidFill>
              </a:rPr>
              <a:t>obstetric</a:t>
            </a:r>
            <a:r>
              <a:rPr lang="fr-CA" sz="1100" dirty="0">
                <a:solidFill>
                  <a:schemeClr val="tx1"/>
                </a:solidFill>
              </a:rPr>
              <a:t> care in Mozambique:</a:t>
            </a:r>
          </a:p>
          <a:p>
            <a:r>
              <a:rPr lang="fr-CA" sz="1100" dirty="0" err="1">
                <a:solidFill>
                  <a:schemeClr val="tx1"/>
                </a:solidFill>
              </a:rPr>
              <a:t>work</a:t>
            </a:r>
            <a:r>
              <a:rPr lang="fr-CA" sz="1100" dirty="0">
                <a:solidFill>
                  <a:schemeClr val="tx1"/>
                </a:solidFill>
              </a:rPr>
              <a:t> performance and histories of </a:t>
            </a:r>
            <a:r>
              <a:rPr lang="fr-CA" sz="1100" dirty="0" err="1">
                <a:solidFill>
                  <a:schemeClr val="tx1"/>
                </a:solidFill>
              </a:rPr>
              <a:t>medical</a:t>
            </a:r>
            <a:r>
              <a:rPr lang="fr-CA" sz="1100" dirty="0">
                <a:solidFill>
                  <a:schemeClr val="tx1"/>
                </a:solidFill>
              </a:rPr>
              <a:t> </a:t>
            </a:r>
            <a:r>
              <a:rPr lang="fr-CA" sz="1100" dirty="0" err="1">
                <a:solidFill>
                  <a:schemeClr val="tx1"/>
                </a:solidFill>
              </a:rPr>
              <a:t>doctors</a:t>
            </a:r>
            <a:r>
              <a:rPr lang="fr-CA" sz="1100" dirty="0">
                <a:solidFill>
                  <a:schemeClr val="tx1"/>
                </a:solidFill>
              </a:rPr>
              <a:t> and assistant </a:t>
            </a:r>
            <a:r>
              <a:rPr lang="fr-CA" sz="1100" dirty="0" err="1">
                <a:solidFill>
                  <a:schemeClr val="tx1"/>
                </a:solidFill>
              </a:rPr>
              <a:t>medical</a:t>
            </a:r>
            <a:r>
              <a:rPr lang="fr-CA" sz="1100" dirty="0">
                <a:solidFill>
                  <a:schemeClr val="tx1"/>
                </a:solidFill>
              </a:rPr>
              <a:t> </a:t>
            </a:r>
            <a:r>
              <a:rPr lang="fr-CA" sz="1100" dirty="0" err="1">
                <a:solidFill>
                  <a:schemeClr val="tx1"/>
                </a:solidFill>
              </a:rPr>
              <a:t>officers</a:t>
            </a:r>
            <a:r>
              <a:rPr lang="fr-CA" sz="1100" dirty="0">
                <a:solidFill>
                  <a:schemeClr val="tx1"/>
                </a:solidFill>
              </a:rPr>
              <a:t> </a:t>
            </a:r>
            <a:r>
              <a:rPr lang="fr-CA" sz="1100" dirty="0" err="1">
                <a:solidFill>
                  <a:schemeClr val="tx1"/>
                </a:solidFill>
              </a:rPr>
              <a:t>trained</a:t>
            </a:r>
            <a:r>
              <a:rPr lang="fr-CA" sz="1100" dirty="0">
                <a:solidFill>
                  <a:schemeClr val="tx1"/>
                </a:solidFill>
              </a:rPr>
              <a:t> for </a:t>
            </a:r>
            <a:r>
              <a:rPr lang="fr-CA" sz="1100" dirty="0" err="1">
                <a:solidFill>
                  <a:schemeClr val="tx1"/>
                </a:solidFill>
              </a:rPr>
              <a:t>surgery</a:t>
            </a:r>
            <a:r>
              <a:rPr lang="fr-CA" sz="1100" dirty="0">
                <a:solidFill>
                  <a:schemeClr val="tx1"/>
                </a:solidFill>
              </a:rPr>
              <a:t>. BJOG 2007;114:1530–1533. </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08" name="Google Shape;108;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09" name="Google Shape;109;p9"/>
          <p:cNvPicPr preferRelativeResize="0"/>
          <p:nvPr/>
        </p:nvPicPr>
        <p:blipFill rotWithShape="1">
          <a:blip r:embed="rId3">
            <a:alphaModFix/>
          </a:blip>
          <a:srcRect/>
          <a:stretch/>
        </p:blipFill>
        <p:spPr>
          <a:xfrm>
            <a:off x="48941" y="0"/>
            <a:ext cx="9046118"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311700" y="445025"/>
            <a:ext cx="3934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a:t>Competence by design</a:t>
            </a:r>
            <a:endParaRPr/>
          </a:p>
        </p:txBody>
      </p:sp>
      <p:sp>
        <p:nvSpPr>
          <p:cNvPr id="115" name="Google Shape;115;p10"/>
          <p:cNvSpPr txBox="1">
            <a:spLocks noGrp="1"/>
          </p:cNvSpPr>
          <p:nvPr>
            <p:ph type="body" idx="1"/>
          </p:nvPr>
        </p:nvSpPr>
        <p:spPr>
          <a:xfrm>
            <a:off x="311700" y="1152475"/>
            <a:ext cx="3934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dirty="0"/>
              <a:t>Breaks up </a:t>
            </a:r>
            <a:r>
              <a:rPr lang="fr" dirty="0" err="1"/>
              <a:t>medical</a:t>
            </a:r>
            <a:r>
              <a:rPr lang="fr" dirty="0"/>
              <a:t> </a:t>
            </a:r>
            <a:r>
              <a:rPr lang="fr" dirty="0" err="1"/>
              <a:t>education</a:t>
            </a:r>
            <a:r>
              <a:rPr lang="fr" dirty="0"/>
              <a:t> </a:t>
            </a:r>
            <a:r>
              <a:rPr lang="fr" dirty="0" err="1"/>
              <a:t>into</a:t>
            </a:r>
            <a:r>
              <a:rPr lang="fr" dirty="0"/>
              <a:t> </a:t>
            </a:r>
            <a:r>
              <a:rPr lang="fr" dirty="0" err="1"/>
              <a:t>Entrustable</a:t>
            </a:r>
            <a:r>
              <a:rPr lang="fr" dirty="0"/>
              <a:t> Professional </a:t>
            </a:r>
            <a:r>
              <a:rPr lang="fr" dirty="0" err="1"/>
              <a:t>Activities</a:t>
            </a:r>
            <a:r>
              <a:rPr lang="fr" dirty="0"/>
              <a:t> (EPA) </a:t>
            </a:r>
            <a:r>
              <a:rPr lang="fr" sz="1200" dirty="0"/>
              <a:t>[5]</a:t>
            </a:r>
            <a:endParaRPr sz="1200" dirty="0"/>
          </a:p>
          <a:p>
            <a:pPr marL="0" lvl="0" indent="0" algn="l" rtl="0">
              <a:lnSpc>
                <a:spcPct val="115000"/>
              </a:lnSpc>
              <a:spcBef>
                <a:spcPts val="1600"/>
              </a:spcBef>
              <a:spcAft>
                <a:spcPts val="0"/>
              </a:spcAft>
              <a:buSzPts val="1800"/>
              <a:buNone/>
            </a:pPr>
            <a:r>
              <a:rPr lang="fr" dirty="0" err="1"/>
              <a:t>Reproducible</a:t>
            </a:r>
            <a:r>
              <a:rPr lang="fr" dirty="0"/>
              <a:t> </a:t>
            </a:r>
            <a:endParaRPr dirty="0"/>
          </a:p>
          <a:p>
            <a:pPr marL="0" lvl="0" indent="0" algn="l" rtl="0">
              <a:lnSpc>
                <a:spcPct val="115000"/>
              </a:lnSpc>
              <a:spcBef>
                <a:spcPts val="1600"/>
              </a:spcBef>
              <a:spcAft>
                <a:spcPts val="0"/>
              </a:spcAft>
              <a:buSzPts val="1800"/>
              <a:buNone/>
            </a:pPr>
            <a:r>
              <a:rPr lang="fr" dirty="0"/>
              <a:t>Transparent</a:t>
            </a:r>
            <a:endParaRPr dirty="0"/>
          </a:p>
          <a:p>
            <a:pPr marL="0" lvl="0" indent="0" algn="l" rtl="0">
              <a:lnSpc>
                <a:spcPct val="115000"/>
              </a:lnSpc>
              <a:spcBef>
                <a:spcPts val="1600"/>
              </a:spcBef>
              <a:spcAft>
                <a:spcPts val="1600"/>
              </a:spcAft>
              <a:buSzPts val="1800"/>
              <a:buNone/>
            </a:pPr>
            <a:r>
              <a:rPr lang="fr" dirty="0" err="1"/>
              <a:t>Promotes</a:t>
            </a:r>
            <a:r>
              <a:rPr lang="fr" dirty="0"/>
              <a:t> </a:t>
            </a:r>
            <a:r>
              <a:rPr lang="fr" dirty="0" err="1"/>
              <a:t>accountability</a:t>
            </a:r>
            <a:endParaRPr dirty="0"/>
          </a:p>
        </p:txBody>
      </p:sp>
      <p:pic>
        <p:nvPicPr>
          <p:cNvPr id="116" name="Google Shape;116;p10"/>
          <p:cNvPicPr preferRelativeResize="0"/>
          <p:nvPr/>
        </p:nvPicPr>
        <p:blipFill rotWithShape="1">
          <a:blip r:embed="rId3">
            <a:alphaModFix/>
          </a:blip>
          <a:srcRect/>
          <a:stretch/>
        </p:blipFill>
        <p:spPr>
          <a:xfrm>
            <a:off x="4571988" y="0"/>
            <a:ext cx="4581525" cy="5143500"/>
          </a:xfrm>
          <a:prstGeom prst="rect">
            <a:avLst/>
          </a:prstGeom>
          <a:noFill/>
          <a:ln>
            <a:noFill/>
          </a:ln>
        </p:spPr>
      </p:pic>
      <p:sp>
        <p:nvSpPr>
          <p:cNvPr id="117" name="Google Shape;117;p10"/>
          <p:cNvSpPr txBox="1"/>
          <p:nvPr/>
        </p:nvSpPr>
        <p:spPr>
          <a:xfrm>
            <a:off x="0" y="4781700"/>
            <a:ext cx="79470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dirty="0">
                <a:solidFill>
                  <a:schemeClr val="tx1"/>
                </a:solidFill>
              </a:rPr>
              <a:t>[5] </a:t>
            </a:r>
            <a:r>
              <a:rPr lang="fr" sz="1100" dirty="0">
                <a:solidFill>
                  <a:schemeClr val="tx1"/>
                </a:solidFill>
                <a:uFill>
                  <a:noFill/>
                </a:uFill>
                <a:hlinkClick r:id="rId4">
                  <a:extLst>
                    <a:ext uri="{A12FA001-AC4F-418D-AE19-62706E023703}">
                      <ahyp:hlinkClr xmlns:ahyp="http://schemas.microsoft.com/office/drawing/2018/hyperlinkcolor" val="tx"/>
                    </a:ext>
                  </a:extLst>
                </a:hlinkClick>
              </a:rPr>
              <a:t>http://www.royalcollege.ca/rcsite/cbd/rationale-why-cbd-e</a:t>
            </a:r>
            <a:endParaRPr sz="11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a:t>The application</a:t>
            </a:r>
            <a:endParaRPr/>
          </a:p>
        </p:txBody>
      </p:sp>
      <p:sp>
        <p:nvSpPr>
          <p:cNvPr id="123" name="Google Shape;123;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dirty="0" err="1"/>
              <a:t>Launched</a:t>
            </a:r>
            <a:r>
              <a:rPr lang="fr" dirty="0"/>
              <a:t> in </a:t>
            </a:r>
            <a:r>
              <a:rPr lang="fr" dirty="0" err="1"/>
              <a:t>Aweil</a:t>
            </a:r>
            <a:r>
              <a:rPr lang="fr" dirty="0"/>
              <a:t> July 2019</a:t>
            </a:r>
            <a:endParaRPr dirty="0"/>
          </a:p>
          <a:p>
            <a:pPr marL="0" lvl="0" indent="0" algn="l" rtl="0">
              <a:lnSpc>
                <a:spcPct val="115000"/>
              </a:lnSpc>
              <a:spcBef>
                <a:spcPts val="1600"/>
              </a:spcBef>
              <a:spcAft>
                <a:spcPts val="0"/>
              </a:spcAft>
              <a:buSzPts val="1800"/>
              <a:buNone/>
            </a:pPr>
            <a:r>
              <a:rPr lang="fr" dirty="0"/>
              <a:t>3 </a:t>
            </a:r>
            <a:r>
              <a:rPr lang="fr" dirty="0" err="1"/>
              <a:t>trainees</a:t>
            </a:r>
            <a:r>
              <a:rPr lang="fr" dirty="0"/>
              <a:t> </a:t>
            </a:r>
            <a:r>
              <a:rPr lang="fr" dirty="0" err="1"/>
              <a:t>enrolled</a:t>
            </a:r>
            <a:r>
              <a:rPr lang="fr" dirty="0"/>
              <a:t> (</a:t>
            </a:r>
            <a:r>
              <a:rPr lang="fr" dirty="0" err="1"/>
              <a:t>Medical</a:t>
            </a:r>
            <a:r>
              <a:rPr lang="fr" dirty="0"/>
              <a:t> </a:t>
            </a:r>
            <a:r>
              <a:rPr lang="fr" dirty="0" err="1"/>
              <a:t>Officers</a:t>
            </a:r>
            <a:r>
              <a:rPr lang="fr" dirty="0"/>
              <a:t>)</a:t>
            </a:r>
            <a:endParaRPr dirty="0"/>
          </a:p>
          <a:p>
            <a:pPr marL="0" lvl="0" indent="0" algn="l" rtl="0">
              <a:lnSpc>
                <a:spcPct val="115000"/>
              </a:lnSpc>
              <a:spcBef>
                <a:spcPts val="1600"/>
              </a:spcBef>
              <a:spcAft>
                <a:spcPts val="0"/>
              </a:spcAft>
              <a:buSzPts val="1800"/>
              <a:buNone/>
            </a:pPr>
            <a:r>
              <a:rPr lang="fr" dirty="0"/>
              <a:t>First 4 </a:t>
            </a:r>
            <a:r>
              <a:rPr lang="fr" dirty="0" err="1"/>
              <a:t>months</a:t>
            </a:r>
            <a:r>
              <a:rPr lang="fr" dirty="0"/>
              <a:t>: </a:t>
            </a:r>
            <a:r>
              <a:rPr lang="fr" dirty="0" err="1"/>
              <a:t>completed</a:t>
            </a:r>
            <a:r>
              <a:rPr lang="fr" dirty="0"/>
              <a:t> 2/8 modules</a:t>
            </a:r>
            <a:endParaRPr dirty="0"/>
          </a:p>
          <a:p>
            <a:pPr marL="0" lvl="0" indent="0" algn="l" rtl="0">
              <a:lnSpc>
                <a:spcPct val="115000"/>
              </a:lnSpc>
              <a:spcBef>
                <a:spcPts val="1600"/>
              </a:spcBef>
              <a:spcAft>
                <a:spcPts val="0"/>
              </a:spcAft>
              <a:buSzPts val="1800"/>
              <a:buNone/>
            </a:pPr>
            <a:r>
              <a:rPr lang="en-CA" dirty="0"/>
              <a:t>MSF surgeon-trainer deployed for 12 months to maintain continuity</a:t>
            </a:r>
            <a:endParaRPr dirty="0"/>
          </a:p>
          <a:p>
            <a:pPr marL="0" lvl="0" indent="0" algn="l" rtl="0">
              <a:lnSpc>
                <a:spcPct val="115000"/>
              </a:lnSpc>
              <a:spcBef>
                <a:spcPts val="1600"/>
              </a:spcBef>
              <a:spcAft>
                <a:spcPts val="0"/>
              </a:spcAft>
              <a:buSzPts val="1800"/>
              <a:buNone/>
            </a:pPr>
            <a:r>
              <a:rPr lang="en-CA" dirty="0"/>
              <a:t>Visits: 1 UBC anesthetist x 6weeks; 1 MSF plastic surgeon x 1week</a:t>
            </a:r>
            <a:endParaRPr dirty="0"/>
          </a:p>
          <a:p>
            <a:pPr marL="0" lvl="0" indent="0" algn="l" rtl="0">
              <a:lnSpc>
                <a:spcPct val="115000"/>
              </a:lnSpc>
              <a:spcBef>
                <a:spcPts val="1600"/>
              </a:spcBef>
              <a:spcAft>
                <a:spcPts val="1600"/>
              </a:spcAft>
              <a:buSzPts val="1800"/>
              <a:buNone/>
            </a:pPr>
            <a:r>
              <a:rPr lang="fr" dirty="0" err="1"/>
              <a:t>Upcoming</a:t>
            </a:r>
            <a:r>
              <a:rPr lang="fr" dirty="0"/>
              <a:t>: </a:t>
            </a:r>
            <a:r>
              <a:rPr lang="fr" dirty="0" err="1"/>
              <a:t>visit</a:t>
            </a:r>
            <a:r>
              <a:rPr lang="fr" dirty="0"/>
              <a:t> by UBC </a:t>
            </a:r>
            <a:r>
              <a:rPr lang="fr" dirty="0" err="1"/>
              <a:t>faculty</a:t>
            </a:r>
            <a:r>
              <a:rPr lang="fr" dirty="0"/>
              <a:t>, </a:t>
            </a:r>
            <a:r>
              <a:rPr lang="fr" dirty="0" err="1"/>
              <a:t>review</a:t>
            </a:r>
            <a:r>
              <a:rPr lang="fr" dirty="0"/>
              <a:t> of </a:t>
            </a:r>
            <a:r>
              <a:rPr lang="fr" dirty="0" err="1"/>
              <a:t>EPAs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dirty="0"/>
              <a:t>The </a:t>
            </a:r>
            <a:r>
              <a:rPr lang="fr" dirty="0" err="1"/>
              <a:t>pitfalls</a:t>
            </a:r>
            <a:endParaRPr dirty="0"/>
          </a:p>
        </p:txBody>
      </p:sp>
      <p:sp>
        <p:nvSpPr>
          <p:cNvPr id="129" name="Google Shape;129;p12"/>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dirty="0"/>
              <a:t>Local </a:t>
            </a:r>
            <a:r>
              <a:rPr lang="fr" dirty="0" err="1"/>
              <a:t>buy</a:t>
            </a:r>
            <a:r>
              <a:rPr lang="fr" dirty="0"/>
              <a:t>-in/network </a:t>
            </a:r>
            <a:r>
              <a:rPr lang="fr"/>
              <a:t>creation:</a:t>
            </a:r>
            <a:endParaRPr dirty="0"/>
          </a:p>
          <a:p>
            <a:pPr marL="0" lvl="0" indent="457200" algn="l" rtl="0">
              <a:lnSpc>
                <a:spcPct val="115000"/>
              </a:lnSpc>
              <a:spcBef>
                <a:spcPts val="0"/>
              </a:spcBef>
              <a:spcAft>
                <a:spcPts val="0"/>
              </a:spcAft>
              <a:buSzPts val="1800"/>
              <a:buNone/>
            </a:pPr>
            <a:r>
              <a:rPr lang="fr" dirty="0"/>
              <a:t>	</a:t>
            </a:r>
            <a:r>
              <a:rPr lang="fr" dirty="0" err="1"/>
              <a:t>Stakeholder</a:t>
            </a:r>
            <a:r>
              <a:rPr lang="fr" dirty="0"/>
              <a:t> engagement: Ministry of </a:t>
            </a:r>
            <a:r>
              <a:rPr lang="fr" dirty="0" err="1"/>
              <a:t>Health</a:t>
            </a:r>
            <a:r>
              <a:rPr lang="fr" dirty="0"/>
              <a:t> and Ministry of Education</a:t>
            </a:r>
            <a:endParaRPr dirty="0"/>
          </a:p>
          <a:p>
            <a:pPr marL="0" lvl="0" indent="457200" algn="l" rtl="0">
              <a:lnSpc>
                <a:spcPct val="115000"/>
              </a:lnSpc>
              <a:spcBef>
                <a:spcPts val="0"/>
              </a:spcBef>
              <a:spcAft>
                <a:spcPts val="0"/>
              </a:spcAft>
              <a:buSzPts val="1800"/>
              <a:buNone/>
            </a:pPr>
            <a:r>
              <a:rPr lang="fr" dirty="0"/>
              <a:t>	</a:t>
            </a:r>
            <a:r>
              <a:rPr lang="fr" dirty="0" err="1"/>
              <a:t>Trainee</a:t>
            </a:r>
            <a:r>
              <a:rPr lang="fr" dirty="0"/>
              <a:t> </a:t>
            </a:r>
            <a:r>
              <a:rPr lang="fr" dirty="0" err="1"/>
              <a:t>retention</a:t>
            </a:r>
            <a:endParaRPr dirty="0"/>
          </a:p>
          <a:p>
            <a:pPr marL="0" lvl="0" indent="457200" algn="l" rtl="0">
              <a:lnSpc>
                <a:spcPct val="115000"/>
              </a:lnSpc>
              <a:spcBef>
                <a:spcPts val="0"/>
              </a:spcBef>
              <a:spcAft>
                <a:spcPts val="0"/>
              </a:spcAft>
              <a:buSzPts val="1800"/>
              <a:buNone/>
            </a:pPr>
            <a:endParaRPr dirty="0"/>
          </a:p>
          <a:p>
            <a:pPr marL="0" lvl="0" indent="0" algn="l" rtl="0">
              <a:lnSpc>
                <a:spcPct val="115000"/>
              </a:lnSpc>
              <a:spcBef>
                <a:spcPts val="0"/>
              </a:spcBef>
              <a:spcAft>
                <a:spcPts val="0"/>
              </a:spcAft>
              <a:buSzPts val="1800"/>
              <a:buNone/>
            </a:pPr>
            <a:r>
              <a:rPr lang="fr" dirty="0" err="1"/>
              <a:t>Partners</a:t>
            </a:r>
            <a:r>
              <a:rPr lang="fr" dirty="0"/>
              <a:t> </a:t>
            </a:r>
            <a:r>
              <a:rPr lang="fr" dirty="0" err="1"/>
              <a:t>buy</a:t>
            </a:r>
            <a:r>
              <a:rPr lang="fr" dirty="0"/>
              <a:t>-in:</a:t>
            </a:r>
            <a:endParaRPr dirty="0"/>
          </a:p>
          <a:p>
            <a:pPr marL="0" lvl="0" indent="0" algn="l" rtl="0">
              <a:lnSpc>
                <a:spcPct val="115000"/>
              </a:lnSpc>
              <a:spcBef>
                <a:spcPts val="0"/>
              </a:spcBef>
              <a:spcAft>
                <a:spcPts val="0"/>
              </a:spcAft>
              <a:buSzPts val="1800"/>
              <a:buNone/>
            </a:pPr>
            <a:r>
              <a:rPr lang="fr" dirty="0"/>
              <a:t>	UBC </a:t>
            </a:r>
            <a:r>
              <a:rPr lang="fr" dirty="0" err="1"/>
              <a:t>faculty</a:t>
            </a:r>
            <a:r>
              <a:rPr lang="fr" dirty="0"/>
              <a:t> (motivation, </a:t>
            </a:r>
            <a:r>
              <a:rPr lang="fr" dirty="0" err="1"/>
              <a:t>sustainability</a:t>
            </a:r>
            <a:r>
              <a:rPr lang="fr" dirty="0"/>
              <a:t>, </a:t>
            </a:r>
            <a:r>
              <a:rPr lang="fr" dirty="0" err="1"/>
              <a:t>availability</a:t>
            </a:r>
            <a:r>
              <a:rPr lang="fr" dirty="0"/>
              <a:t>)</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0"/>
              </a:spcBef>
              <a:spcAft>
                <a:spcPts val="0"/>
              </a:spcAft>
              <a:buSzPts val="1800"/>
              <a:buNone/>
            </a:pPr>
            <a:r>
              <a:rPr lang="fr" dirty="0" err="1"/>
              <a:t>Quality</a:t>
            </a:r>
            <a:r>
              <a:rPr lang="fr" dirty="0"/>
              <a:t> of training:</a:t>
            </a:r>
            <a:endParaRPr dirty="0"/>
          </a:p>
          <a:p>
            <a:pPr marL="0" lvl="0" indent="0" algn="l" rtl="0">
              <a:lnSpc>
                <a:spcPct val="115000"/>
              </a:lnSpc>
              <a:spcBef>
                <a:spcPts val="0"/>
              </a:spcBef>
              <a:spcAft>
                <a:spcPts val="0"/>
              </a:spcAft>
              <a:buSzPts val="1800"/>
              <a:buNone/>
            </a:pPr>
            <a:r>
              <a:rPr lang="fr" dirty="0"/>
              <a:t>	</a:t>
            </a:r>
            <a:r>
              <a:rPr lang="fr" dirty="0" err="1"/>
              <a:t>Selection</a:t>
            </a:r>
            <a:r>
              <a:rPr lang="fr" dirty="0"/>
              <a:t> of </a:t>
            </a:r>
            <a:r>
              <a:rPr lang="fr" dirty="0" err="1"/>
              <a:t>trainers</a:t>
            </a:r>
            <a:endParaRPr dirty="0"/>
          </a:p>
          <a:p>
            <a:pPr marL="0" lvl="0" indent="0" algn="l" rtl="0">
              <a:lnSpc>
                <a:spcPct val="115000"/>
              </a:lnSpc>
              <a:spcBef>
                <a:spcPts val="0"/>
              </a:spcBef>
              <a:spcAft>
                <a:spcPts val="0"/>
              </a:spcAft>
              <a:buSzPts val="1800"/>
              <a:buNone/>
            </a:pPr>
            <a:r>
              <a:rPr lang="fr" dirty="0"/>
              <a:t>	</a:t>
            </a:r>
            <a:r>
              <a:rPr lang="fr" dirty="0" err="1"/>
              <a:t>Mid</a:t>
            </a:r>
            <a:r>
              <a:rPr lang="fr" dirty="0"/>
              <a:t> to long-</a:t>
            </a:r>
            <a:r>
              <a:rPr lang="fr" dirty="0" err="1"/>
              <a:t>term</a:t>
            </a:r>
            <a:r>
              <a:rPr lang="fr" dirty="0"/>
              <a:t> program </a:t>
            </a:r>
            <a:r>
              <a:rPr lang="fr" dirty="0" err="1"/>
              <a:t>evaluation</a:t>
            </a:r>
            <a:endParaRPr lang="fr" dirty="0"/>
          </a:p>
          <a:p>
            <a:pPr marL="0" lvl="0" indent="0" algn="l" rtl="0">
              <a:lnSpc>
                <a:spcPct val="115000"/>
              </a:lnSpc>
              <a:spcBef>
                <a:spcPts val="0"/>
              </a:spcBef>
              <a:spcAft>
                <a:spcPts val="0"/>
              </a:spcAft>
              <a:buSzPts val="1800"/>
              <a:buNone/>
            </a:pPr>
            <a:r>
              <a:rPr lang="fr" dirty="0"/>
              <a:t>	Maintenance of </a:t>
            </a:r>
            <a:r>
              <a:rPr lang="fr" dirty="0" err="1"/>
              <a:t>competency</a:t>
            </a:r>
            <a:endParaRPr lang="fr" dirty="0"/>
          </a:p>
          <a:p>
            <a:pPr marL="0" lvl="0" indent="0" algn="l" rtl="0">
              <a:lnSpc>
                <a:spcPct val="115000"/>
              </a:lnSpc>
              <a:spcBef>
                <a:spcPts val="0"/>
              </a:spcBef>
              <a:spcAft>
                <a:spcPts val="0"/>
              </a:spcAft>
              <a:buSzPts val="1800"/>
              <a:buNone/>
            </a:pPr>
            <a:r>
              <a:rPr lang="fr" dirty="0"/>
              <a:t>	Scope of practice</a:t>
            </a:r>
            <a:endParaRPr dirty="0"/>
          </a:p>
          <a:p>
            <a:pPr marL="0" lvl="0" indent="0" algn="l" rtl="0">
              <a:lnSpc>
                <a:spcPct val="115000"/>
              </a:lnSpc>
              <a:spcBef>
                <a:spcPts val="0"/>
              </a:spcBef>
              <a:spcAft>
                <a:spcPts val="0"/>
              </a:spcAft>
              <a:buSzPts val="1800"/>
              <a:buNone/>
            </a:pPr>
            <a:r>
              <a:rPr lang="fr" dirty="0"/>
              <a:t>	</a:t>
            </a:r>
            <a:endParaRPr dirty="0"/>
          </a:p>
          <a:p>
            <a:pPr marL="0" lvl="0" indent="0" algn="l" rtl="0">
              <a:lnSpc>
                <a:spcPct val="115000"/>
              </a:lnSpc>
              <a:spcBef>
                <a:spcPts val="1600"/>
              </a:spcBef>
              <a:spcAft>
                <a:spcPts val="0"/>
              </a:spcAft>
              <a:buSzPts val="1800"/>
              <a:buNone/>
            </a:pPr>
            <a:endParaRPr dirty="0"/>
          </a:p>
          <a:p>
            <a:pPr marL="0" lvl="0" indent="0" algn="l" rtl="0">
              <a:lnSpc>
                <a:spcPct val="115000"/>
              </a:lnSpc>
              <a:spcBef>
                <a:spcPts val="1600"/>
              </a:spcBef>
              <a:spcAft>
                <a:spcPts val="1600"/>
              </a:spcAft>
              <a:buSzPts val="1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7585168dfc_1_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Outlook</a:t>
            </a:r>
            <a:endParaRPr dirty="0"/>
          </a:p>
        </p:txBody>
      </p:sp>
      <p:sp>
        <p:nvSpPr>
          <p:cNvPr id="135" name="Google Shape;135;g7585168dfc_1_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1000"/>
              </a:spcBef>
              <a:buNone/>
            </a:pPr>
            <a:r>
              <a:rPr lang="fr-CA" dirty="0" err="1"/>
              <a:t>Technical</a:t>
            </a:r>
            <a:r>
              <a:rPr lang="fr-CA" dirty="0"/>
              <a:t> </a:t>
            </a:r>
            <a:r>
              <a:rPr lang="fr-CA" dirty="0" err="1"/>
              <a:t>oversight</a:t>
            </a:r>
            <a:r>
              <a:rPr lang="fr-CA" dirty="0"/>
              <a:t> (MSF </a:t>
            </a:r>
            <a:r>
              <a:rPr lang="fr-CA" dirty="0" err="1"/>
              <a:t>Working</a:t>
            </a:r>
            <a:r>
              <a:rPr lang="fr-CA" dirty="0"/>
              <a:t> Groups, BISC, UBC Division of General </a:t>
            </a:r>
            <a:r>
              <a:rPr lang="fr-CA" dirty="0" err="1"/>
              <a:t>Surgery</a:t>
            </a:r>
            <a:r>
              <a:rPr lang="fr-CA" dirty="0"/>
              <a:t>, ESS group)</a:t>
            </a:r>
          </a:p>
          <a:p>
            <a:pPr marL="0" lvl="0" indent="0">
              <a:spcBef>
                <a:spcPts val="1000"/>
              </a:spcBef>
              <a:buNone/>
            </a:pPr>
            <a:r>
              <a:rPr lang="fr-CA" dirty="0"/>
              <a:t>Links </a:t>
            </a:r>
            <a:r>
              <a:rPr lang="fr-CA" dirty="0" err="1"/>
              <a:t>with</a:t>
            </a:r>
            <a:r>
              <a:rPr lang="fr-CA" dirty="0"/>
              <a:t> </a:t>
            </a:r>
            <a:r>
              <a:rPr lang="fr-CA" dirty="0" err="1"/>
              <a:t>other</a:t>
            </a:r>
            <a:r>
              <a:rPr lang="fr-CA" dirty="0"/>
              <a:t> training initiatives (MSF and non-MSF </a:t>
            </a:r>
            <a:r>
              <a:rPr lang="fr-CA" dirty="0" err="1"/>
              <a:t>related</a:t>
            </a:r>
            <a:r>
              <a:rPr lang="fr-CA" dirty="0"/>
              <a:t>)</a:t>
            </a:r>
            <a:endParaRPr dirty="0"/>
          </a:p>
          <a:p>
            <a:pPr marL="0" lvl="0" indent="0" algn="l" rtl="0">
              <a:lnSpc>
                <a:spcPct val="115000"/>
              </a:lnSpc>
              <a:spcBef>
                <a:spcPts val="1000"/>
              </a:spcBef>
              <a:spcAft>
                <a:spcPts val="0"/>
              </a:spcAft>
              <a:buNone/>
            </a:pPr>
            <a:r>
              <a:rPr lang="fr" dirty="0"/>
              <a:t>Can </a:t>
            </a:r>
            <a:r>
              <a:rPr lang="fr" dirty="0" err="1"/>
              <a:t>be</a:t>
            </a:r>
            <a:r>
              <a:rPr lang="fr" dirty="0"/>
              <a:t> / </a:t>
            </a:r>
            <a:r>
              <a:rPr lang="fr" dirty="0" err="1"/>
              <a:t>needs</a:t>
            </a:r>
            <a:r>
              <a:rPr lang="fr" dirty="0"/>
              <a:t> to </a:t>
            </a:r>
            <a:r>
              <a:rPr lang="fr" dirty="0" err="1"/>
              <a:t>be</a:t>
            </a:r>
            <a:r>
              <a:rPr lang="fr" dirty="0"/>
              <a:t> up-</a:t>
            </a:r>
            <a:r>
              <a:rPr lang="fr" dirty="0" err="1"/>
              <a:t>scaled</a:t>
            </a:r>
            <a:r>
              <a:rPr lang="fr" dirty="0"/>
              <a:t> !</a:t>
            </a:r>
          </a:p>
          <a:p>
            <a:pPr marL="0" lvl="0" indent="0" algn="l" rtl="0">
              <a:lnSpc>
                <a:spcPct val="100000"/>
              </a:lnSpc>
              <a:spcAft>
                <a:spcPts val="0"/>
              </a:spcAft>
              <a:buNone/>
            </a:pPr>
            <a:r>
              <a:rPr lang="fr-CA" dirty="0"/>
              <a:t>	6 </a:t>
            </a:r>
            <a:r>
              <a:rPr lang="fr-CA" dirty="0" err="1"/>
              <a:t>other</a:t>
            </a:r>
            <a:r>
              <a:rPr lang="fr-CA" dirty="0"/>
              <a:t> MSF </a:t>
            </a:r>
            <a:r>
              <a:rPr lang="fr-CA" dirty="0" err="1"/>
              <a:t>surgical</a:t>
            </a:r>
            <a:r>
              <a:rPr lang="fr-CA" dirty="0"/>
              <a:t> </a:t>
            </a:r>
            <a:r>
              <a:rPr lang="fr-CA" dirty="0" err="1"/>
              <a:t>projects</a:t>
            </a:r>
            <a:r>
              <a:rPr lang="fr-CA" dirty="0"/>
              <a:t> in SSA</a:t>
            </a:r>
          </a:p>
          <a:p>
            <a:pPr marL="0" lvl="0" indent="0" algn="l" rtl="0">
              <a:lnSpc>
                <a:spcPct val="100000"/>
              </a:lnSpc>
              <a:spcAft>
                <a:spcPts val="0"/>
              </a:spcAft>
              <a:buNone/>
            </a:pPr>
            <a:r>
              <a:rPr lang="fr-CA" dirty="0"/>
              <a:t>	P</a:t>
            </a:r>
            <a:r>
              <a:rPr lang="fr" dirty="0" err="1"/>
              <a:t>arallel</a:t>
            </a:r>
            <a:r>
              <a:rPr lang="fr" dirty="0"/>
              <a:t> </a:t>
            </a:r>
            <a:r>
              <a:rPr lang="fr" dirty="0" err="1"/>
              <a:t>between</a:t>
            </a:r>
            <a:r>
              <a:rPr lang="fr" dirty="0"/>
              <a:t> </a:t>
            </a:r>
            <a:r>
              <a:rPr lang="fr" dirty="0" err="1"/>
              <a:t>this</a:t>
            </a:r>
            <a:r>
              <a:rPr lang="fr" dirty="0"/>
              <a:t> </a:t>
            </a:r>
            <a:r>
              <a:rPr lang="fr" dirty="0" err="1"/>
              <a:t>project</a:t>
            </a:r>
            <a:r>
              <a:rPr lang="fr" dirty="0"/>
              <a:t> and ESS curriculum in Canada?</a:t>
            </a:r>
            <a:endParaRPr dirty="0"/>
          </a:p>
          <a:p>
            <a:pPr marL="0" lvl="0" indent="0" algn="l" rtl="0">
              <a:lnSpc>
                <a:spcPct val="115000"/>
              </a:lnSpc>
              <a:spcBef>
                <a:spcPts val="1000"/>
              </a:spcBef>
              <a:spcAft>
                <a:spcPts val="1000"/>
              </a:spcAft>
              <a:buNone/>
            </a:pPr>
            <a:endParaRPr dirty="0"/>
          </a:p>
        </p:txBody>
      </p:sp>
      <p:pic>
        <p:nvPicPr>
          <p:cNvPr id="3" name="Image 2">
            <a:extLst>
              <a:ext uri="{FF2B5EF4-FFF2-40B4-BE49-F238E27FC236}">
                <a16:creationId xmlns:a16="http://schemas.microsoft.com/office/drawing/2014/main" id="{A39943B0-DAAA-D040-A254-D7D535681BAE}"/>
              </a:ext>
            </a:extLst>
          </p:cNvPr>
          <p:cNvPicPr>
            <a:picLocks noChangeAspect="1"/>
          </p:cNvPicPr>
          <p:nvPr/>
        </p:nvPicPr>
        <p:blipFill>
          <a:blip r:embed="rId3"/>
          <a:stretch>
            <a:fillRect/>
          </a:stretch>
        </p:blipFill>
        <p:spPr>
          <a:xfrm>
            <a:off x="0" y="3785404"/>
            <a:ext cx="9144000" cy="13580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DE9A866-DDBD-884D-B5C7-E57F02873665}"/>
              </a:ext>
            </a:extLst>
          </p:cNvPr>
          <p:cNvSpPr>
            <a:spLocks noGrp="1"/>
          </p:cNvSpPr>
          <p:nvPr>
            <p:ph type="body" idx="1"/>
          </p:nvPr>
        </p:nvSpPr>
        <p:spPr/>
        <p:txBody>
          <a:bodyPr/>
          <a:lstStyle/>
          <a:p>
            <a:r>
              <a:rPr lang="fr-FR" dirty="0" err="1"/>
              <a:t>Thank</a:t>
            </a:r>
            <a:r>
              <a:rPr lang="fr-FR" dirty="0"/>
              <a:t> </a:t>
            </a:r>
            <a:r>
              <a:rPr lang="fr-FR" dirty="0" err="1"/>
              <a:t>you</a:t>
            </a:r>
            <a:r>
              <a:rPr lang="fr-FR" dirty="0"/>
              <a:t>!!</a:t>
            </a:r>
          </a:p>
        </p:txBody>
      </p:sp>
      <p:pic>
        <p:nvPicPr>
          <p:cNvPr id="4" name="Image 3">
            <a:extLst>
              <a:ext uri="{FF2B5EF4-FFF2-40B4-BE49-F238E27FC236}">
                <a16:creationId xmlns:a16="http://schemas.microsoft.com/office/drawing/2014/main" id="{8792EC01-9E87-BA43-865D-0EEDFCA138C2}"/>
              </a:ext>
            </a:extLst>
          </p:cNvPr>
          <p:cNvPicPr>
            <a:picLocks noChangeAspect="1"/>
          </p:cNvPicPr>
          <p:nvPr/>
        </p:nvPicPr>
        <p:blipFill>
          <a:blip r:embed="rId2"/>
          <a:stretch>
            <a:fillRect/>
          </a:stretch>
        </p:blipFill>
        <p:spPr>
          <a:xfrm>
            <a:off x="2646995" y="187569"/>
            <a:ext cx="6344605" cy="4752579"/>
          </a:xfrm>
          <a:prstGeom prst="rect">
            <a:avLst/>
          </a:prstGeom>
        </p:spPr>
      </p:pic>
    </p:spTree>
    <p:extLst>
      <p:ext uri="{BB962C8B-B14F-4D97-AF65-F5344CB8AC3E}">
        <p14:creationId xmlns:p14="http://schemas.microsoft.com/office/powerpoint/2010/main" val="118855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a:t>Outline</a:t>
            </a:r>
            <a:endParaRPr/>
          </a:p>
        </p:txBody>
      </p:sp>
      <p:sp>
        <p:nvSpPr>
          <p:cNvPr id="61" name="Google Shape;6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a:t>The need</a:t>
            </a:r>
            <a:endParaRPr/>
          </a:p>
          <a:p>
            <a:pPr marL="0" lvl="0" indent="0" algn="l" rtl="0">
              <a:lnSpc>
                <a:spcPct val="115000"/>
              </a:lnSpc>
              <a:spcBef>
                <a:spcPts val="1600"/>
              </a:spcBef>
              <a:spcAft>
                <a:spcPts val="0"/>
              </a:spcAft>
              <a:buSzPts val="1800"/>
              <a:buNone/>
            </a:pPr>
            <a:r>
              <a:rPr lang="fr"/>
              <a:t>The actors</a:t>
            </a:r>
            <a:endParaRPr/>
          </a:p>
          <a:p>
            <a:pPr marL="0" lvl="0" indent="0" algn="l" rtl="0">
              <a:lnSpc>
                <a:spcPct val="115000"/>
              </a:lnSpc>
              <a:spcBef>
                <a:spcPts val="1600"/>
              </a:spcBef>
              <a:spcAft>
                <a:spcPts val="0"/>
              </a:spcAft>
              <a:buSzPts val="1800"/>
              <a:buNone/>
            </a:pPr>
            <a:r>
              <a:rPr lang="fr"/>
              <a:t>The concept</a:t>
            </a:r>
            <a:endParaRPr/>
          </a:p>
          <a:p>
            <a:pPr marL="0" lvl="0" indent="0" algn="l" rtl="0">
              <a:lnSpc>
                <a:spcPct val="115000"/>
              </a:lnSpc>
              <a:spcBef>
                <a:spcPts val="1600"/>
              </a:spcBef>
              <a:spcAft>
                <a:spcPts val="0"/>
              </a:spcAft>
              <a:buSzPts val="1800"/>
              <a:buNone/>
            </a:pPr>
            <a:r>
              <a:rPr lang="fr"/>
              <a:t>The application</a:t>
            </a:r>
            <a:endParaRPr/>
          </a:p>
          <a:p>
            <a:pPr marL="0" lvl="0" indent="0" algn="l" rtl="0">
              <a:lnSpc>
                <a:spcPct val="115000"/>
              </a:lnSpc>
              <a:spcBef>
                <a:spcPts val="1600"/>
              </a:spcBef>
              <a:spcAft>
                <a:spcPts val="0"/>
              </a:spcAft>
              <a:buSzPts val="1800"/>
              <a:buNone/>
            </a:pPr>
            <a:r>
              <a:rPr lang="fr"/>
              <a:t>The pitfalls</a:t>
            </a:r>
            <a:endParaRPr/>
          </a:p>
          <a:p>
            <a:pPr marL="0" lvl="0" indent="0" algn="l" rtl="0">
              <a:lnSpc>
                <a:spcPct val="115000"/>
              </a:lnSpc>
              <a:spcBef>
                <a:spcPts val="1600"/>
              </a:spcBef>
              <a:spcAft>
                <a:spcPts val="1600"/>
              </a:spcAft>
              <a:buSzPts val="1800"/>
              <a:buNone/>
            </a:pPr>
            <a:r>
              <a:rPr lang="fr"/>
              <a:t>Outlook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F74A4DB-62D9-814A-BC26-9D579544D4E9}"/>
              </a:ext>
            </a:extLst>
          </p:cNvPr>
          <p:cNvPicPr>
            <a:picLocks noChangeAspect="1"/>
          </p:cNvPicPr>
          <p:nvPr/>
        </p:nvPicPr>
        <p:blipFill>
          <a:blip r:embed="rId3"/>
          <a:stretch>
            <a:fillRect/>
          </a:stretch>
        </p:blipFill>
        <p:spPr>
          <a:xfrm>
            <a:off x="2163775" y="-10043"/>
            <a:ext cx="5149937" cy="5143500"/>
          </a:xfrm>
          <a:prstGeom prst="rect">
            <a:avLst/>
          </a:prstGeom>
        </p:spPr>
      </p:pic>
      <p:pic>
        <p:nvPicPr>
          <p:cNvPr id="13" name="Image 12">
            <a:extLst>
              <a:ext uri="{FF2B5EF4-FFF2-40B4-BE49-F238E27FC236}">
                <a16:creationId xmlns:a16="http://schemas.microsoft.com/office/drawing/2014/main" id="{83F83B80-3C36-8149-8A5B-AA48DD0D74E3}"/>
              </a:ext>
            </a:extLst>
          </p:cNvPr>
          <p:cNvPicPr>
            <a:picLocks noChangeAspect="1"/>
          </p:cNvPicPr>
          <p:nvPr/>
        </p:nvPicPr>
        <p:blipFill>
          <a:blip r:embed="rId4"/>
          <a:stretch>
            <a:fillRect/>
          </a:stretch>
        </p:blipFill>
        <p:spPr>
          <a:xfrm>
            <a:off x="2163775" y="-10043"/>
            <a:ext cx="5149937" cy="5143500"/>
          </a:xfrm>
          <a:prstGeom prst="rect">
            <a:avLst/>
          </a:prstGeom>
        </p:spPr>
      </p:pic>
      <p:pic>
        <p:nvPicPr>
          <p:cNvPr id="9" name="Image 8">
            <a:extLst>
              <a:ext uri="{FF2B5EF4-FFF2-40B4-BE49-F238E27FC236}">
                <a16:creationId xmlns:a16="http://schemas.microsoft.com/office/drawing/2014/main" id="{9741673E-6439-BE46-A333-2783B41045DF}"/>
              </a:ext>
            </a:extLst>
          </p:cNvPr>
          <p:cNvPicPr>
            <a:picLocks noChangeAspect="1"/>
          </p:cNvPicPr>
          <p:nvPr/>
        </p:nvPicPr>
        <p:blipFill>
          <a:blip r:embed="rId5"/>
          <a:stretch>
            <a:fillRect/>
          </a:stretch>
        </p:blipFill>
        <p:spPr>
          <a:xfrm>
            <a:off x="2163775" y="-10044"/>
            <a:ext cx="5149937" cy="5153543"/>
          </a:xfrm>
          <a:prstGeom prst="rect">
            <a:avLst/>
          </a:prstGeom>
        </p:spPr>
      </p:pic>
      <p:sp>
        <p:nvSpPr>
          <p:cNvPr id="3" name="ZoneTexte 2">
            <a:extLst>
              <a:ext uri="{FF2B5EF4-FFF2-40B4-BE49-F238E27FC236}">
                <a16:creationId xmlns:a16="http://schemas.microsoft.com/office/drawing/2014/main" id="{DFDD9A64-AEE9-1F4E-8A05-563E018918A1}"/>
              </a:ext>
            </a:extLst>
          </p:cNvPr>
          <p:cNvSpPr txBox="1"/>
          <p:nvPr/>
        </p:nvSpPr>
        <p:spPr>
          <a:xfrm>
            <a:off x="267631" y="512958"/>
            <a:ext cx="2163774" cy="523220"/>
          </a:xfrm>
          <a:prstGeom prst="rect">
            <a:avLst/>
          </a:prstGeom>
          <a:noFill/>
        </p:spPr>
        <p:txBody>
          <a:bodyPr wrap="square" rtlCol="0">
            <a:spAutoFit/>
          </a:bodyPr>
          <a:lstStyle/>
          <a:p>
            <a:r>
              <a:rPr lang="fr" sz="2800" dirty="0">
                <a:solidFill>
                  <a:schemeClr val="tx1"/>
                </a:solidFill>
              </a:rPr>
              <a:t>The </a:t>
            </a:r>
            <a:r>
              <a:rPr lang="fr" sz="2800" dirty="0" err="1">
                <a:solidFill>
                  <a:schemeClr val="tx1"/>
                </a:solidFill>
              </a:rPr>
              <a:t>need</a:t>
            </a:r>
            <a:endParaRPr lang="fr-FR" sz="2800" dirty="0">
              <a:solidFill>
                <a:schemeClr val="tx1"/>
              </a:solidFill>
            </a:endParaRPr>
          </a:p>
        </p:txBody>
      </p:sp>
    </p:spTree>
    <p:extLst>
      <p:ext uri="{BB962C8B-B14F-4D97-AF65-F5344CB8AC3E}">
        <p14:creationId xmlns:p14="http://schemas.microsoft.com/office/powerpoint/2010/main" val="8584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F74A4DB-62D9-814A-BC26-9D579544D4E9}"/>
              </a:ext>
            </a:extLst>
          </p:cNvPr>
          <p:cNvPicPr>
            <a:picLocks noChangeAspect="1"/>
          </p:cNvPicPr>
          <p:nvPr/>
        </p:nvPicPr>
        <p:blipFill>
          <a:blip r:embed="rId3"/>
          <a:stretch>
            <a:fillRect/>
          </a:stretch>
        </p:blipFill>
        <p:spPr>
          <a:xfrm>
            <a:off x="2163775" y="-10043"/>
            <a:ext cx="5149937" cy="5143500"/>
          </a:xfrm>
          <a:prstGeom prst="rect">
            <a:avLst/>
          </a:prstGeom>
        </p:spPr>
      </p:pic>
      <p:pic>
        <p:nvPicPr>
          <p:cNvPr id="13" name="Image 12">
            <a:extLst>
              <a:ext uri="{FF2B5EF4-FFF2-40B4-BE49-F238E27FC236}">
                <a16:creationId xmlns:a16="http://schemas.microsoft.com/office/drawing/2014/main" id="{83F83B80-3C36-8149-8A5B-AA48DD0D74E3}"/>
              </a:ext>
            </a:extLst>
          </p:cNvPr>
          <p:cNvPicPr>
            <a:picLocks noChangeAspect="1"/>
          </p:cNvPicPr>
          <p:nvPr/>
        </p:nvPicPr>
        <p:blipFill>
          <a:blip r:embed="rId4"/>
          <a:stretch>
            <a:fillRect/>
          </a:stretch>
        </p:blipFill>
        <p:spPr>
          <a:xfrm>
            <a:off x="2163775" y="-10043"/>
            <a:ext cx="5149937" cy="5143500"/>
          </a:xfrm>
          <a:prstGeom prst="rect">
            <a:avLst/>
          </a:prstGeom>
        </p:spPr>
      </p:pic>
      <p:pic>
        <p:nvPicPr>
          <p:cNvPr id="9" name="Image 8">
            <a:extLst>
              <a:ext uri="{FF2B5EF4-FFF2-40B4-BE49-F238E27FC236}">
                <a16:creationId xmlns:a16="http://schemas.microsoft.com/office/drawing/2014/main" id="{9741673E-6439-BE46-A333-2783B41045DF}"/>
              </a:ext>
            </a:extLst>
          </p:cNvPr>
          <p:cNvPicPr>
            <a:picLocks noChangeAspect="1"/>
          </p:cNvPicPr>
          <p:nvPr/>
        </p:nvPicPr>
        <p:blipFill>
          <a:blip r:embed="rId5"/>
          <a:stretch>
            <a:fillRect/>
          </a:stretch>
        </p:blipFill>
        <p:spPr>
          <a:xfrm>
            <a:off x="2163775" y="-10043"/>
            <a:ext cx="5149937" cy="5143500"/>
          </a:xfrm>
          <a:prstGeom prst="rect">
            <a:avLst/>
          </a:prstGeom>
        </p:spPr>
      </p:pic>
      <p:grpSp>
        <p:nvGrpSpPr>
          <p:cNvPr id="23" name="Groupe 22">
            <a:extLst>
              <a:ext uri="{FF2B5EF4-FFF2-40B4-BE49-F238E27FC236}">
                <a16:creationId xmlns:a16="http://schemas.microsoft.com/office/drawing/2014/main" id="{DAFE8E0F-B97E-044E-994F-F2CDB996198E}"/>
              </a:ext>
            </a:extLst>
          </p:cNvPr>
          <p:cNvGrpSpPr/>
          <p:nvPr/>
        </p:nvGrpSpPr>
        <p:grpSpPr>
          <a:xfrm>
            <a:off x="3519165" y="1281836"/>
            <a:ext cx="2940424" cy="1611725"/>
            <a:chOff x="4658660" y="1739474"/>
            <a:chExt cx="3920565" cy="2148967"/>
          </a:xfrm>
        </p:grpSpPr>
        <p:pic>
          <p:nvPicPr>
            <p:cNvPr id="16" name="Image 15">
              <a:extLst>
                <a:ext uri="{FF2B5EF4-FFF2-40B4-BE49-F238E27FC236}">
                  <a16:creationId xmlns:a16="http://schemas.microsoft.com/office/drawing/2014/main" id="{1818B571-7460-6848-9C9B-412D849A663C}"/>
                </a:ext>
              </a:extLst>
            </p:cNvPr>
            <p:cNvPicPr>
              <a:picLocks noChangeAspect="1"/>
            </p:cNvPicPr>
            <p:nvPr/>
          </p:nvPicPr>
          <p:blipFill>
            <a:blip r:embed="rId6"/>
            <a:stretch>
              <a:fillRect/>
            </a:stretch>
          </p:blipFill>
          <p:spPr>
            <a:xfrm>
              <a:off x="7948707" y="1940326"/>
              <a:ext cx="630518" cy="289644"/>
            </a:xfrm>
            <a:prstGeom prst="rect">
              <a:avLst/>
            </a:prstGeom>
          </p:spPr>
        </p:pic>
        <p:pic>
          <p:nvPicPr>
            <p:cNvPr id="17" name="Image 16">
              <a:extLst>
                <a:ext uri="{FF2B5EF4-FFF2-40B4-BE49-F238E27FC236}">
                  <a16:creationId xmlns:a16="http://schemas.microsoft.com/office/drawing/2014/main" id="{96A7D5F8-D9B2-B04C-AAD6-E8E82896ABC7}"/>
                </a:ext>
              </a:extLst>
            </p:cNvPr>
            <p:cNvPicPr>
              <a:picLocks noChangeAspect="1"/>
            </p:cNvPicPr>
            <p:nvPr/>
          </p:nvPicPr>
          <p:blipFill>
            <a:blip r:embed="rId6"/>
            <a:stretch>
              <a:fillRect/>
            </a:stretch>
          </p:blipFill>
          <p:spPr>
            <a:xfrm>
              <a:off x="6322568" y="2813690"/>
              <a:ext cx="630518" cy="289644"/>
            </a:xfrm>
            <a:prstGeom prst="rect">
              <a:avLst/>
            </a:prstGeom>
          </p:spPr>
        </p:pic>
        <p:pic>
          <p:nvPicPr>
            <p:cNvPr id="18" name="Image 17">
              <a:extLst>
                <a:ext uri="{FF2B5EF4-FFF2-40B4-BE49-F238E27FC236}">
                  <a16:creationId xmlns:a16="http://schemas.microsoft.com/office/drawing/2014/main" id="{0C979053-BD74-3040-8F72-FAC9D7E00482}"/>
                </a:ext>
              </a:extLst>
            </p:cNvPr>
            <p:cNvPicPr>
              <a:picLocks noChangeAspect="1"/>
            </p:cNvPicPr>
            <p:nvPr/>
          </p:nvPicPr>
          <p:blipFill>
            <a:blip r:embed="rId6"/>
            <a:stretch>
              <a:fillRect/>
            </a:stretch>
          </p:blipFill>
          <p:spPr>
            <a:xfrm>
              <a:off x="6635377" y="3598797"/>
              <a:ext cx="630518" cy="289644"/>
            </a:xfrm>
            <a:prstGeom prst="rect">
              <a:avLst/>
            </a:prstGeom>
          </p:spPr>
        </p:pic>
        <p:pic>
          <p:nvPicPr>
            <p:cNvPr id="19" name="Image 18">
              <a:extLst>
                <a:ext uri="{FF2B5EF4-FFF2-40B4-BE49-F238E27FC236}">
                  <a16:creationId xmlns:a16="http://schemas.microsoft.com/office/drawing/2014/main" id="{1AD85BD7-11CE-4140-9E55-5F8DBBFFE3D4}"/>
                </a:ext>
              </a:extLst>
            </p:cNvPr>
            <p:cNvPicPr>
              <a:picLocks noChangeAspect="1"/>
            </p:cNvPicPr>
            <p:nvPr/>
          </p:nvPicPr>
          <p:blipFill>
            <a:blip r:embed="rId6"/>
            <a:stretch>
              <a:fillRect/>
            </a:stretch>
          </p:blipFill>
          <p:spPr>
            <a:xfrm>
              <a:off x="4658660" y="1739474"/>
              <a:ext cx="630518" cy="289644"/>
            </a:xfrm>
            <a:prstGeom prst="rect">
              <a:avLst/>
            </a:prstGeom>
          </p:spPr>
        </p:pic>
        <p:pic>
          <p:nvPicPr>
            <p:cNvPr id="20" name="Image 19">
              <a:extLst>
                <a:ext uri="{FF2B5EF4-FFF2-40B4-BE49-F238E27FC236}">
                  <a16:creationId xmlns:a16="http://schemas.microsoft.com/office/drawing/2014/main" id="{F329ADE7-EB09-9F49-B5F0-CF15DB395BEB}"/>
                </a:ext>
              </a:extLst>
            </p:cNvPr>
            <p:cNvPicPr>
              <a:picLocks noChangeAspect="1"/>
            </p:cNvPicPr>
            <p:nvPr/>
          </p:nvPicPr>
          <p:blipFill>
            <a:blip r:embed="rId6"/>
            <a:stretch>
              <a:fillRect/>
            </a:stretch>
          </p:blipFill>
          <p:spPr>
            <a:xfrm>
              <a:off x="5129307" y="2496992"/>
              <a:ext cx="630518" cy="289644"/>
            </a:xfrm>
            <a:prstGeom prst="rect">
              <a:avLst/>
            </a:prstGeom>
          </p:spPr>
        </p:pic>
        <p:pic>
          <p:nvPicPr>
            <p:cNvPr id="21" name="Image 20">
              <a:extLst>
                <a:ext uri="{FF2B5EF4-FFF2-40B4-BE49-F238E27FC236}">
                  <a16:creationId xmlns:a16="http://schemas.microsoft.com/office/drawing/2014/main" id="{46AC3278-90B0-4A46-97A2-C83E70B07CAD}"/>
                </a:ext>
              </a:extLst>
            </p:cNvPr>
            <p:cNvPicPr>
              <a:picLocks noChangeAspect="1"/>
            </p:cNvPicPr>
            <p:nvPr/>
          </p:nvPicPr>
          <p:blipFill>
            <a:blip r:embed="rId6"/>
            <a:stretch>
              <a:fillRect/>
            </a:stretch>
          </p:blipFill>
          <p:spPr>
            <a:xfrm>
              <a:off x="6172201" y="2044806"/>
              <a:ext cx="630518" cy="289644"/>
            </a:xfrm>
            <a:prstGeom prst="rect">
              <a:avLst/>
            </a:prstGeom>
          </p:spPr>
        </p:pic>
        <p:pic>
          <p:nvPicPr>
            <p:cNvPr id="22" name="Image 21">
              <a:extLst>
                <a:ext uri="{FF2B5EF4-FFF2-40B4-BE49-F238E27FC236}">
                  <a16:creationId xmlns:a16="http://schemas.microsoft.com/office/drawing/2014/main" id="{11F87CD7-6277-3441-A238-ED9048813B9E}"/>
                </a:ext>
              </a:extLst>
            </p:cNvPr>
            <p:cNvPicPr>
              <a:picLocks noChangeAspect="1"/>
            </p:cNvPicPr>
            <p:nvPr/>
          </p:nvPicPr>
          <p:blipFill>
            <a:blip r:embed="rId6"/>
            <a:stretch>
              <a:fillRect/>
            </a:stretch>
          </p:blipFill>
          <p:spPr>
            <a:xfrm>
              <a:off x="7159813" y="2641814"/>
              <a:ext cx="630518" cy="289644"/>
            </a:xfrm>
            <a:prstGeom prst="rect">
              <a:avLst/>
            </a:prstGeom>
          </p:spPr>
        </p:pic>
      </p:grpSp>
      <p:sp>
        <p:nvSpPr>
          <p:cNvPr id="14" name="Titre 1">
            <a:extLst>
              <a:ext uri="{FF2B5EF4-FFF2-40B4-BE49-F238E27FC236}">
                <a16:creationId xmlns:a16="http://schemas.microsoft.com/office/drawing/2014/main" id="{3B34D85F-C20E-2D45-9082-0661D720E41C}"/>
              </a:ext>
            </a:extLst>
          </p:cNvPr>
          <p:cNvSpPr txBox="1">
            <a:spLocks/>
          </p:cNvSpPr>
          <p:nvPr/>
        </p:nvSpPr>
        <p:spPr>
          <a:xfrm>
            <a:off x="84739" y="458884"/>
            <a:ext cx="85206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 sz="2800" dirty="0">
                <a:solidFill>
                  <a:schemeClr val="tx1"/>
                </a:solidFill>
              </a:rPr>
              <a:t>MSF </a:t>
            </a:r>
          </a:p>
          <a:p>
            <a:r>
              <a:rPr lang="fr" sz="2800" dirty="0" err="1">
                <a:solidFill>
                  <a:schemeClr val="tx1"/>
                </a:solidFill>
              </a:rPr>
              <a:t>presence</a:t>
            </a:r>
            <a:r>
              <a:rPr lang="fr" sz="2800" dirty="0">
                <a:solidFill>
                  <a:schemeClr val="tx1"/>
                </a:solidFill>
              </a:rPr>
              <a:t> in</a:t>
            </a:r>
          </a:p>
          <a:p>
            <a:r>
              <a:rPr lang="fr" sz="2800" dirty="0">
                <a:solidFill>
                  <a:schemeClr val="tx1"/>
                </a:solidFill>
              </a:rPr>
              <a:t>SSA</a:t>
            </a:r>
            <a:endParaRPr lang="fr-FR" sz="2800" dirty="0">
              <a:solidFill>
                <a:schemeClr val="tx1"/>
              </a:solidFill>
            </a:endParaRPr>
          </a:p>
        </p:txBody>
      </p:sp>
    </p:spTree>
    <p:extLst>
      <p:ext uri="{BB962C8B-B14F-4D97-AF65-F5344CB8AC3E}">
        <p14:creationId xmlns:p14="http://schemas.microsoft.com/office/powerpoint/2010/main" val="29190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dirty="0"/>
              <a:t>The </a:t>
            </a:r>
            <a:r>
              <a:rPr lang="fr" dirty="0" err="1"/>
              <a:t>need</a:t>
            </a:r>
            <a:r>
              <a:rPr lang="fr" dirty="0"/>
              <a:t>: South </a:t>
            </a:r>
            <a:r>
              <a:rPr lang="fr" dirty="0" err="1"/>
              <a:t>Sudan</a:t>
            </a:r>
            <a:endParaRPr dirty="0"/>
          </a:p>
        </p:txBody>
      </p:sp>
      <p:sp>
        <p:nvSpPr>
          <p:cNvPr id="67" name="Google Shape;6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spcBef>
                <a:spcPts val="1600"/>
              </a:spcBef>
              <a:buNone/>
            </a:pPr>
            <a:r>
              <a:rPr lang="fr-CA" dirty="0" err="1"/>
              <a:t>Surgical</a:t>
            </a:r>
            <a:r>
              <a:rPr lang="fr-CA" dirty="0"/>
              <a:t> provider </a:t>
            </a:r>
            <a:r>
              <a:rPr lang="fr-CA" dirty="0" err="1"/>
              <a:t>density</a:t>
            </a:r>
            <a:r>
              <a:rPr lang="fr-CA" dirty="0"/>
              <a:t> in South </a:t>
            </a:r>
            <a:r>
              <a:rPr lang="fr-CA" dirty="0" err="1"/>
              <a:t>Sudan</a:t>
            </a:r>
            <a:r>
              <a:rPr lang="fr-CA" dirty="0"/>
              <a:t>: </a:t>
            </a:r>
            <a:r>
              <a:rPr lang="fr-CA" b="1" dirty="0"/>
              <a:t>0.15/100,000</a:t>
            </a:r>
            <a:r>
              <a:rPr lang="fr-CA" dirty="0"/>
              <a:t> </a:t>
            </a:r>
            <a:r>
              <a:rPr lang="fr-CA" sz="1200" dirty="0"/>
              <a:t>[1]</a:t>
            </a:r>
          </a:p>
          <a:p>
            <a:pPr marL="0" lvl="0" indent="457200">
              <a:spcBef>
                <a:spcPts val="1600"/>
              </a:spcBef>
              <a:buNone/>
            </a:pPr>
            <a:r>
              <a:rPr lang="fr-CA" dirty="0">
                <a:solidFill>
                  <a:srgbClr val="FFF2CC"/>
                </a:solidFill>
              </a:rPr>
              <a:t>SAO </a:t>
            </a:r>
            <a:r>
              <a:rPr lang="fr-CA" dirty="0" err="1">
                <a:solidFill>
                  <a:srgbClr val="FFF2CC"/>
                </a:solidFill>
              </a:rPr>
              <a:t>target</a:t>
            </a:r>
            <a:r>
              <a:rPr lang="fr-CA" dirty="0">
                <a:solidFill>
                  <a:srgbClr val="FFF2CC"/>
                </a:solidFill>
              </a:rPr>
              <a:t>: </a:t>
            </a:r>
            <a:r>
              <a:rPr lang="fr-CA" b="1" dirty="0">
                <a:solidFill>
                  <a:srgbClr val="FFF2CC"/>
                </a:solidFill>
              </a:rPr>
              <a:t>20/100,000</a:t>
            </a:r>
            <a:r>
              <a:rPr lang="fr-CA" dirty="0">
                <a:solidFill>
                  <a:srgbClr val="FFF2CC"/>
                </a:solidFill>
              </a:rPr>
              <a:t> </a:t>
            </a:r>
            <a:r>
              <a:rPr lang="fr-CA" sz="1200" dirty="0">
                <a:solidFill>
                  <a:srgbClr val="FFF2CC"/>
                </a:solidFill>
              </a:rPr>
              <a:t>[2]</a:t>
            </a:r>
            <a:endParaRPr lang="fr-CA" dirty="0">
              <a:solidFill>
                <a:srgbClr val="FFF2CC"/>
              </a:solidFill>
            </a:endParaRPr>
          </a:p>
          <a:p>
            <a:pPr marL="0" lvl="0" indent="0" algn="l" rtl="0">
              <a:spcBef>
                <a:spcPts val="1600"/>
              </a:spcBef>
              <a:spcAft>
                <a:spcPts val="0"/>
              </a:spcAft>
              <a:buSzPts val="1800"/>
              <a:buNone/>
            </a:pPr>
            <a:r>
              <a:rPr lang="fr" dirty="0"/>
              <a:t>&gt;80% of the population </a:t>
            </a:r>
            <a:r>
              <a:rPr lang="fr" dirty="0" err="1"/>
              <a:t>is</a:t>
            </a:r>
            <a:r>
              <a:rPr lang="fr" dirty="0"/>
              <a:t> rural</a:t>
            </a:r>
          </a:p>
          <a:p>
            <a:pPr marL="0" lvl="0" indent="0" algn="l" rtl="0">
              <a:spcBef>
                <a:spcPts val="1600"/>
              </a:spcBef>
              <a:spcAft>
                <a:spcPts val="0"/>
              </a:spcAft>
              <a:buSzPts val="1800"/>
              <a:buNone/>
            </a:pPr>
            <a:r>
              <a:rPr lang="fr" dirty="0"/>
              <a:t>Most </a:t>
            </a:r>
            <a:r>
              <a:rPr lang="fr" dirty="0" err="1"/>
              <a:t>healthcare</a:t>
            </a:r>
            <a:r>
              <a:rPr lang="fr" dirty="0"/>
              <a:t> infrastructure </a:t>
            </a:r>
            <a:r>
              <a:rPr lang="fr" dirty="0" err="1"/>
              <a:t>is</a:t>
            </a:r>
            <a:r>
              <a:rPr lang="fr" dirty="0"/>
              <a:t> in the capital</a:t>
            </a:r>
          </a:p>
          <a:p>
            <a:pPr marL="0" lvl="0" indent="0" algn="l" rtl="0">
              <a:spcBef>
                <a:spcPts val="1600"/>
              </a:spcBef>
              <a:spcAft>
                <a:spcPts val="0"/>
              </a:spcAft>
              <a:buSzPts val="1800"/>
              <a:buNone/>
            </a:pPr>
            <a:r>
              <a:rPr lang="fr" dirty="0"/>
              <a:t>Volatile </a:t>
            </a:r>
            <a:r>
              <a:rPr lang="fr" dirty="0" err="1"/>
              <a:t>security</a:t>
            </a:r>
            <a:r>
              <a:rPr lang="fr" dirty="0"/>
              <a:t> </a:t>
            </a:r>
            <a:r>
              <a:rPr lang="fr" dirty="0" err="1"/>
              <a:t>context</a:t>
            </a:r>
            <a:r>
              <a:rPr lang="fr" dirty="0"/>
              <a:t> </a:t>
            </a:r>
            <a:r>
              <a:rPr lang="fr" dirty="0" err="1"/>
              <a:t>makes</a:t>
            </a:r>
            <a:r>
              <a:rPr lang="fr" dirty="0"/>
              <a:t> </a:t>
            </a:r>
            <a:r>
              <a:rPr lang="fr" dirty="0" err="1"/>
              <a:t>reliance</a:t>
            </a:r>
            <a:r>
              <a:rPr lang="fr" dirty="0"/>
              <a:t> on international care providers </a:t>
            </a:r>
            <a:r>
              <a:rPr lang="fr" dirty="0" err="1"/>
              <a:t>risky</a:t>
            </a:r>
            <a:r>
              <a:rPr lang="fr" dirty="0"/>
              <a:t> </a:t>
            </a:r>
            <a:endParaRPr dirty="0"/>
          </a:p>
          <a:p>
            <a:pPr marL="0" lvl="0" indent="0" algn="l" rtl="0">
              <a:spcBef>
                <a:spcPts val="1600"/>
              </a:spcBef>
              <a:spcAft>
                <a:spcPts val="0"/>
              </a:spcAft>
              <a:buSzPts val="1800"/>
              <a:buNone/>
            </a:pPr>
            <a:endParaRPr dirty="0"/>
          </a:p>
        </p:txBody>
      </p:sp>
      <p:sp>
        <p:nvSpPr>
          <p:cNvPr id="68" name="Google Shape;68;p4"/>
          <p:cNvSpPr txBox="1"/>
          <p:nvPr/>
        </p:nvSpPr>
        <p:spPr>
          <a:xfrm>
            <a:off x="0" y="4205325"/>
            <a:ext cx="9144000" cy="996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fr" sz="1100" dirty="0">
                <a:solidFill>
                  <a:srgbClr val="FFFFFF"/>
                </a:solidFill>
              </a:rPr>
              <a:t>[</a:t>
            </a:r>
            <a:r>
              <a:rPr lang="fr" sz="1100" i="0" u="none" strike="noStrike" cap="none" dirty="0">
                <a:solidFill>
                  <a:srgbClr val="FFFFFF"/>
                </a:solidFill>
              </a:rPr>
              <a:t>1] </a:t>
            </a:r>
            <a:r>
              <a:rPr lang="fr" sz="1100" i="0" u="none" strike="noStrike" cap="none" dirty="0" err="1">
                <a:solidFill>
                  <a:srgbClr val="FFFFFF"/>
                </a:solidFill>
              </a:rPr>
              <a:t>Achiek</a:t>
            </a:r>
            <a:r>
              <a:rPr lang="fr" sz="1100" i="0" u="none" strike="noStrike" cap="none" dirty="0">
                <a:solidFill>
                  <a:srgbClr val="FFFFFF"/>
                </a:solidFill>
              </a:rPr>
              <a:t> M, </a:t>
            </a:r>
            <a:r>
              <a:rPr lang="fr" sz="1100" i="0" u="none" strike="noStrike" cap="none" dirty="0" err="1">
                <a:solidFill>
                  <a:srgbClr val="FFFFFF"/>
                </a:solidFill>
              </a:rPr>
              <a:t>Lado</a:t>
            </a:r>
            <a:r>
              <a:rPr lang="fr" sz="1100" i="0" u="none" strike="noStrike" cap="none" dirty="0">
                <a:solidFill>
                  <a:srgbClr val="FFFFFF"/>
                </a:solidFill>
              </a:rPr>
              <a:t> D. </a:t>
            </a:r>
            <a:r>
              <a:rPr lang="fr" sz="1100" i="0" u="none" strike="noStrike" cap="none" dirty="0" err="1">
                <a:solidFill>
                  <a:srgbClr val="FFFFFF"/>
                </a:solidFill>
              </a:rPr>
              <a:t>Mapping</a:t>
            </a:r>
            <a:r>
              <a:rPr lang="fr" sz="1100" i="0" u="none" strike="noStrike" cap="none" dirty="0">
                <a:solidFill>
                  <a:srgbClr val="FFFFFF"/>
                </a:solidFill>
              </a:rPr>
              <a:t> the </a:t>
            </a:r>
            <a:r>
              <a:rPr lang="fr" sz="1100" i="0" u="none" strike="noStrike" cap="none" dirty="0" err="1">
                <a:solidFill>
                  <a:srgbClr val="FFFFFF"/>
                </a:solidFill>
              </a:rPr>
              <a:t>specialist</a:t>
            </a:r>
            <a:r>
              <a:rPr lang="fr" sz="1100" i="0" u="none" strike="noStrike" cap="none" dirty="0">
                <a:solidFill>
                  <a:srgbClr val="FFFFFF"/>
                </a:solidFill>
              </a:rPr>
              <a:t> </a:t>
            </a:r>
            <a:r>
              <a:rPr lang="fr" sz="1100" i="0" u="none" strike="noStrike" cap="none" dirty="0" err="1">
                <a:solidFill>
                  <a:srgbClr val="FFFFFF"/>
                </a:solidFill>
              </a:rPr>
              <a:t>medical</a:t>
            </a:r>
            <a:r>
              <a:rPr lang="fr" sz="1100" i="0" u="none" strike="noStrike" cap="none" dirty="0">
                <a:solidFill>
                  <a:srgbClr val="FFFFFF"/>
                </a:solidFill>
              </a:rPr>
              <a:t> </a:t>
            </a:r>
            <a:r>
              <a:rPr lang="fr" sz="1100" i="0" u="none" strike="noStrike" cap="none" dirty="0" err="1">
                <a:solidFill>
                  <a:srgbClr val="FFFFFF"/>
                </a:solidFill>
              </a:rPr>
              <a:t>workforce</a:t>
            </a:r>
            <a:r>
              <a:rPr lang="fr" sz="1100" i="0" u="none" strike="noStrike" cap="none" dirty="0">
                <a:solidFill>
                  <a:srgbClr val="FFFFFF"/>
                </a:solidFill>
              </a:rPr>
              <a:t> for </a:t>
            </a:r>
            <a:r>
              <a:rPr lang="fr" sz="1100" i="0" u="none" strike="noStrike" cap="none" dirty="0" err="1">
                <a:solidFill>
                  <a:srgbClr val="FFFFFF"/>
                </a:solidFill>
              </a:rPr>
              <a:t>Southern</a:t>
            </a:r>
            <a:r>
              <a:rPr lang="fr" sz="1100" i="0" u="none" strike="noStrike" cap="none" dirty="0">
                <a:solidFill>
                  <a:srgbClr val="FFFFFF"/>
                </a:solidFill>
              </a:rPr>
              <a:t> </a:t>
            </a:r>
            <a:r>
              <a:rPr lang="fr" sz="1100" i="0" u="none" strike="noStrike" cap="none" dirty="0" err="1">
                <a:solidFill>
                  <a:srgbClr val="FFFFFF"/>
                </a:solidFill>
              </a:rPr>
              <a:t>Sudan</a:t>
            </a:r>
            <a:r>
              <a:rPr lang="fr" sz="1100" i="0" u="none" strike="noStrike" cap="none" dirty="0">
                <a:solidFill>
                  <a:srgbClr val="FFFFFF"/>
                </a:solidFill>
              </a:rPr>
              <a:t>: </a:t>
            </a:r>
            <a:r>
              <a:rPr lang="fr" sz="1100" i="0" u="none" strike="noStrike" cap="none" dirty="0" err="1">
                <a:solidFill>
                  <a:srgbClr val="FFFFFF"/>
                </a:solidFill>
              </a:rPr>
              <a:t>Devising</a:t>
            </a:r>
            <a:r>
              <a:rPr lang="fr" sz="1100" i="0" u="none" strike="noStrike" cap="none" dirty="0">
                <a:solidFill>
                  <a:srgbClr val="FFFFFF"/>
                </a:solidFill>
              </a:rPr>
              <a:t> </a:t>
            </a:r>
            <a:r>
              <a:rPr lang="fr" sz="1100" i="0" u="none" strike="noStrike" cap="none" dirty="0" err="1">
                <a:solidFill>
                  <a:srgbClr val="FFFFFF"/>
                </a:solidFill>
              </a:rPr>
              <a:t>ways</a:t>
            </a:r>
            <a:r>
              <a:rPr lang="fr" sz="1100" i="0" u="none" strike="noStrike" cap="none" dirty="0">
                <a:solidFill>
                  <a:srgbClr val="FFFFFF"/>
                </a:solidFill>
              </a:rPr>
              <a:t> for </a:t>
            </a:r>
            <a:r>
              <a:rPr lang="fr" sz="1100" i="0" u="none" strike="noStrike" cap="none" dirty="0" err="1">
                <a:solidFill>
                  <a:srgbClr val="FFFFFF"/>
                </a:solidFill>
              </a:rPr>
              <a:t>capacity</a:t>
            </a:r>
            <a:r>
              <a:rPr lang="fr" sz="1100" i="0" u="none" strike="noStrike" cap="none" dirty="0">
                <a:solidFill>
                  <a:srgbClr val="FFFFFF"/>
                </a:solidFill>
              </a:rPr>
              <a:t> building. South </a:t>
            </a:r>
            <a:r>
              <a:rPr lang="fr" sz="1100" i="0" u="none" strike="noStrike" cap="none" dirty="0" err="1">
                <a:solidFill>
                  <a:srgbClr val="FFFFFF"/>
                </a:solidFill>
              </a:rPr>
              <a:t>Sudan</a:t>
            </a:r>
            <a:r>
              <a:rPr lang="fr" sz="1100" i="0" u="none" strike="noStrike" cap="none" dirty="0">
                <a:solidFill>
                  <a:srgbClr val="FFFFFF"/>
                </a:solidFill>
              </a:rPr>
              <a:t> Med J. 2010;3(2):6–92 </a:t>
            </a:r>
            <a:endParaRPr sz="1100" i="0" u="none" strike="noStrike" cap="none" dirty="0">
              <a:solidFill>
                <a:srgbClr val="FFFFFF"/>
              </a:solidFill>
            </a:endParaRPr>
          </a:p>
          <a:p>
            <a:pPr marL="0" marR="0" lvl="0" indent="0" algn="l" rtl="0">
              <a:lnSpc>
                <a:spcPct val="115000"/>
              </a:lnSpc>
              <a:spcBef>
                <a:spcPts val="0"/>
              </a:spcBef>
              <a:spcAft>
                <a:spcPts val="0"/>
              </a:spcAft>
              <a:buNone/>
            </a:pPr>
            <a:r>
              <a:rPr lang="fr" sz="1100" dirty="0">
                <a:solidFill>
                  <a:srgbClr val="FFFFFF"/>
                </a:solidFill>
              </a:rPr>
              <a:t>[</a:t>
            </a:r>
            <a:r>
              <a:rPr lang="fr" sz="1100" i="0" u="none" strike="noStrike" cap="none" dirty="0">
                <a:solidFill>
                  <a:srgbClr val="FFFFFF"/>
                </a:solidFill>
              </a:rPr>
              <a:t>2] </a:t>
            </a:r>
            <a:r>
              <a:rPr lang="fr" sz="1100" dirty="0">
                <a:solidFill>
                  <a:srgbClr val="FFFFFF"/>
                </a:solidFill>
              </a:rPr>
              <a:t>Global </a:t>
            </a:r>
            <a:r>
              <a:rPr lang="fr" sz="1100" dirty="0" err="1">
                <a:solidFill>
                  <a:srgbClr val="FFFFFF"/>
                </a:solidFill>
              </a:rPr>
              <a:t>Surgery</a:t>
            </a:r>
            <a:r>
              <a:rPr lang="fr" sz="1100" dirty="0">
                <a:solidFill>
                  <a:srgbClr val="FFFFFF"/>
                </a:solidFill>
              </a:rPr>
              <a:t> 2030: Evidence and Solutions for </a:t>
            </a:r>
            <a:r>
              <a:rPr lang="fr" sz="1100" dirty="0" err="1">
                <a:solidFill>
                  <a:srgbClr val="FFFFFF"/>
                </a:solidFill>
              </a:rPr>
              <a:t>Achieving</a:t>
            </a:r>
            <a:r>
              <a:rPr lang="fr" sz="1100" dirty="0">
                <a:solidFill>
                  <a:srgbClr val="FFFFFF"/>
                </a:solidFill>
              </a:rPr>
              <a:t> </a:t>
            </a:r>
            <a:r>
              <a:rPr lang="fr" sz="1100" dirty="0" err="1">
                <a:solidFill>
                  <a:srgbClr val="FFFFFF"/>
                </a:solidFill>
              </a:rPr>
              <a:t>Health</a:t>
            </a:r>
            <a:r>
              <a:rPr lang="fr" sz="1100" dirty="0">
                <a:solidFill>
                  <a:srgbClr val="FFFFFF"/>
                </a:solidFill>
              </a:rPr>
              <a:t>, </a:t>
            </a:r>
            <a:r>
              <a:rPr lang="fr" sz="1100" dirty="0" err="1">
                <a:solidFill>
                  <a:srgbClr val="FFFFFF"/>
                </a:solidFill>
              </a:rPr>
              <a:t>Welfare</a:t>
            </a:r>
            <a:r>
              <a:rPr lang="fr" sz="1100" dirty="0">
                <a:solidFill>
                  <a:srgbClr val="FFFFFF"/>
                </a:solidFill>
              </a:rPr>
              <a:t>, and </a:t>
            </a:r>
            <a:r>
              <a:rPr lang="fr" sz="1100" dirty="0" err="1">
                <a:solidFill>
                  <a:srgbClr val="FFFFFF"/>
                </a:solidFill>
              </a:rPr>
              <a:t>Economic</a:t>
            </a:r>
            <a:r>
              <a:rPr lang="fr" sz="1100" dirty="0">
                <a:solidFill>
                  <a:srgbClr val="FFFFFF"/>
                </a:solidFill>
              </a:rPr>
              <a:t>. </a:t>
            </a:r>
            <a:r>
              <a:rPr lang="fr" sz="1100" dirty="0" err="1">
                <a:solidFill>
                  <a:srgbClr val="FFFFFF"/>
                </a:solidFill>
              </a:rPr>
              <a:t>Development</a:t>
            </a:r>
            <a:r>
              <a:rPr lang="fr" sz="1100" dirty="0">
                <a:solidFill>
                  <a:srgbClr val="FFFFFF"/>
                </a:solidFill>
              </a:rPr>
              <a:t>. Lancet Commission on Global </a:t>
            </a:r>
            <a:r>
              <a:rPr lang="fr" sz="1100" dirty="0" err="1">
                <a:solidFill>
                  <a:srgbClr val="FFFFFF"/>
                </a:solidFill>
              </a:rPr>
              <a:t>Surgery</a:t>
            </a:r>
            <a:r>
              <a:rPr lang="fr" sz="1100" dirty="0">
                <a:solidFill>
                  <a:srgbClr val="FFFFFF"/>
                </a:solidFill>
              </a:rPr>
              <a:t>. 2015</a:t>
            </a:r>
            <a:endParaRPr sz="1100" i="0" u="none" strike="noStrike" cap="none" dirty="0">
              <a:solidFill>
                <a:srgbClr val="FFFFFF"/>
              </a:solidFil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dirty="0"/>
              <a:t>The </a:t>
            </a:r>
            <a:r>
              <a:rPr lang="fr" dirty="0" err="1"/>
              <a:t>actors</a:t>
            </a:r>
            <a:r>
              <a:rPr lang="fr" dirty="0"/>
              <a:t>:</a:t>
            </a:r>
            <a:br>
              <a:rPr lang="fr" dirty="0"/>
            </a:br>
            <a:r>
              <a:rPr lang="fr" dirty="0"/>
              <a:t>MSF France</a:t>
            </a:r>
            <a:endParaRPr dirty="0"/>
          </a:p>
        </p:txBody>
      </p:sp>
      <p:sp>
        <p:nvSpPr>
          <p:cNvPr id="74" name="Google Shape;74;p5"/>
          <p:cNvSpPr txBox="1">
            <a:spLocks noGrp="1"/>
          </p:cNvSpPr>
          <p:nvPr>
            <p:ph type="body" idx="1"/>
          </p:nvPr>
        </p:nvSpPr>
        <p:spPr>
          <a:xfrm>
            <a:off x="311700" y="1516850"/>
            <a:ext cx="3170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dirty="0"/>
              <a:t>One </a:t>
            </a:r>
            <a:r>
              <a:rPr lang="fr" dirty="0" err="1"/>
              <a:t>surgical</a:t>
            </a:r>
            <a:r>
              <a:rPr lang="fr" dirty="0"/>
              <a:t> </a:t>
            </a:r>
            <a:r>
              <a:rPr lang="fr" dirty="0" err="1"/>
              <a:t>project</a:t>
            </a:r>
            <a:r>
              <a:rPr lang="fr" dirty="0"/>
              <a:t> in South </a:t>
            </a:r>
            <a:r>
              <a:rPr lang="fr" dirty="0" err="1"/>
              <a:t>Sudan</a:t>
            </a:r>
            <a:r>
              <a:rPr lang="fr" dirty="0"/>
              <a:t>:</a:t>
            </a:r>
            <a:endParaRPr dirty="0"/>
          </a:p>
          <a:p>
            <a:pPr marL="0" lvl="0" indent="0" algn="l" rtl="0">
              <a:lnSpc>
                <a:spcPct val="115000"/>
              </a:lnSpc>
              <a:spcBef>
                <a:spcPts val="1600"/>
              </a:spcBef>
              <a:spcAft>
                <a:spcPts val="0"/>
              </a:spcAft>
              <a:buSzPts val="1800"/>
              <a:buNone/>
            </a:pPr>
            <a:r>
              <a:rPr lang="fr" dirty="0" err="1"/>
              <a:t>Aweil</a:t>
            </a:r>
            <a:r>
              <a:rPr lang="fr" dirty="0"/>
              <a:t> State </a:t>
            </a:r>
            <a:r>
              <a:rPr lang="fr" dirty="0" err="1"/>
              <a:t>Hospital</a:t>
            </a:r>
            <a:endParaRPr lang="fr" dirty="0"/>
          </a:p>
          <a:p>
            <a:pPr marL="285750" indent="-285750">
              <a:lnSpc>
                <a:spcPct val="100000"/>
              </a:lnSpc>
            </a:pPr>
            <a:r>
              <a:rPr lang="fr" dirty="0"/>
              <a:t>150-beds</a:t>
            </a:r>
          </a:p>
          <a:p>
            <a:pPr marL="285750" indent="-285750">
              <a:lnSpc>
                <a:spcPct val="100000"/>
              </a:lnSpc>
            </a:pPr>
            <a:r>
              <a:rPr lang="fr" dirty="0"/>
              <a:t>250-300 </a:t>
            </a:r>
            <a:r>
              <a:rPr lang="fr" dirty="0" err="1"/>
              <a:t>surgical</a:t>
            </a:r>
            <a:r>
              <a:rPr lang="fr" dirty="0"/>
              <a:t> </a:t>
            </a:r>
            <a:r>
              <a:rPr lang="fr" dirty="0" err="1"/>
              <a:t>procedures</a:t>
            </a:r>
            <a:r>
              <a:rPr lang="fr" dirty="0"/>
              <a:t>/</a:t>
            </a:r>
            <a:r>
              <a:rPr lang="fr" dirty="0" err="1"/>
              <a:t>month</a:t>
            </a:r>
            <a:endParaRPr dirty="0"/>
          </a:p>
          <a:p>
            <a:pPr marL="0" lvl="0" indent="0" algn="l" rtl="0">
              <a:lnSpc>
                <a:spcPct val="115000"/>
              </a:lnSpc>
              <a:spcBef>
                <a:spcPts val="1600"/>
              </a:spcBef>
              <a:spcAft>
                <a:spcPts val="0"/>
              </a:spcAft>
              <a:buSzPts val="1800"/>
              <a:buNone/>
            </a:pPr>
            <a:r>
              <a:rPr lang="fr" dirty="0" err="1"/>
              <a:t>Rotating</a:t>
            </a:r>
            <a:r>
              <a:rPr lang="fr" dirty="0"/>
              <a:t> </a:t>
            </a:r>
            <a:r>
              <a:rPr lang="fr" dirty="0" err="1"/>
              <a:t>expat</a:t>
            </a:r>
            <a:r>
              <a:rPr lang="fr" dirty="0"/>
              <a:t> surgeons</a:t>
            </a:r>
            <a:endParaRPr dirty="0"/>
          </a:p>
        </p:txBody>
      </p:sp>
      <p:pic>
        <p:nvPicPr>
          <p:cNvPr id="75" name="Google Shape;75;p5"/>
          <p:cNvPicPr preferRelativeResize="0"/>
          <p:nvPr/>
        </p:nvPicPr>
        <p:blipFill>
          <a:blip r:embed="rId3">
            <a:alphaModFix/>
          </a:blip>
          <a:stretch>
            <a:fillRect/>
          </a:stretch>
        </p:blipFill>
        <p:spPr>
          <a:xfrm>
            <a:off x="3572200" y="0"/>
            <a:ext cx="5571799" cy="5143499"/>
          </a:xfrm>
          <a:prstGeom prst="rect">
            <a:avLst/>
          </a:prstGeom>
          <a:noFill/>
          <a:ln>
            <a:noFill/>
          </a:ln>
        </p:spPr>
      </p:pic>
      <p:sp>
        <p:nvSpPr>
          <p:cNvPr id="76" name="Google Shape;76;p5"/>
          <p:cNvSpPr/>
          <p:nvPr/>
        </p:nvSpPr>
        <p:spPr>
          <a:xfrm rot="1364501">
            <a:off x="4271057" y="1473288"/>
            <a:ext cx="824933" cy="346385"/>
          </a:xfrm>
          <a:prstGeom prst="rightArrow">
            <a:avLst>
              <a:gd name="adj1" fmla="val 50000"/>
              <a:gd name="adj2" fmla="val 50000"/>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53E7E30-6A5D-F34D-A782-EEA3A7153D9D}"/>
              </a:ext>
            </a:extLst>
          </p:cNvPr>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91839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123868B-7FFB-1541-B549-268872F0DBA6}"/>
              </a:ext>
            </a:extLst>
          </p:cNvPr>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28864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3" name="Image 2">
            <a:extLst>
              <a:ext uri="{FF2B5EF4-FFF2-40B4-BE49-F238E27FC236}">
                <a16:creationId xmlns:a16="http://schemas.microsoft.com/office/drawing/2014/main" id="{EB7FE8C1-D855-1A4A-ABA6-12CC30DE0150}"/>
              </a:ext>
            </a:extLst>
          </p:cNvPr>
          <p:cNvPicPr>
            <a:picLocks noChangeAspect="1"/>
          </p:cNvPicPr>
          <p:nvPr/>
        </p:nvPicPr>
        <p:blipFill>
          <a:blip r:embed="rId3">
            <a:alphaModFix amt="35000"/>
          </a:blip>
          <a:stretch>
            <a:fillRect/>
          </a:stretch>
        </p:blipFill>
        <p:spPr>
          <a:xfrm>
            <a:off x="4431323" y="1828800"/>
            <a:ext cx="4712677" cy="2470638"/>
          </a:xfrm>
          <a:prstGeom prst="rect">
            <a:avLst/>
          </a:prstGeom>
        </p:spPr>
      </p:pic>
      <p:sp>
        <p:nvSpPr>
          <p:cNvPr id="81" name="Google Shape;8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dirty="0"/>
              <a:t>The </a:t>
            </a:r>
            <a:r>
              <a:rPr lang="fr" dirty="0" err="1"/>
              <a:t>actors</a:t>
            </a:r>
            <a:r>
              <a:rPr lang="fr" dirty="0"/>
              <a:t>: UBC </a:t>
            </a:r>
            <a:endParaRPr dirty="0"/>
          </a:p>
        </p:txBody>
      </p:sp>
      <p:sp>
        <p:nvSpPr>
          <p:cNvPr id="82" name="Google Shape;82;p6"/>
          <p:cNvSpPr txBox="1">
            <a:spLocks noGrp="1"/>
          </p:cNvSpPr>
          <p:nvPr>
            <p:ph type="body" idx="1"/>
          </p:nvPr>
        </p:nvSpPr>
        <p:spPr>
          <a:xfrm>
            <a:off x="311700" y="1152475"/>
            <a:ext cx="8832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r" dirty="0"/>
              <a:t>Branch for International </a:t>
            </a:r>
            <a:r>
              <a:rPr lang="fr" dirty="0" err="1"/>
              <a:t>Surgical</a:t>
            </a:r>
            <a:r>
              <a:rPr lang="fr" dirty="0"/>
              <a:t> Care: pool of </a:t>
            </a:r>
            <a:r>
              <a:rPr lang="fr" dirty="0" err="1"/>
              <a:t>experienced</a:t>
            </a:r>
            <a:r>
              <a:rPr lang="fr" dirty="0"/>
              <a:t> </a:t>
            </a:r>
            <a:r>
              <a:rPr lang="fr" dirty="0" err="1"/>
              <a:t>surgical</a:t>
            </a:r>
            <a:r>
              <a:rPr lang="fr" dirty="0"/>
              <a:t> </a:t>
            </a:r>
            <a:r>
              <a:rPr lang="fr" dirty="0" err="1"/>
              <a:t>faculty</a:t>
            </a:r>
            <a:r>
              <a:rPr lang="fr" dirty="0"/>
              <a:t> </a:t>
            </a:r>
            <a:r>
              <a:rPr lang="fr" dirty="0" err="1"/>
              <a:t>from</a:t>
            </a:r>
            <a:r>
              <a:rPr lang="fr" dirty="0"/>
              <a:t> </a:t>
            </a:r>
            <a:r>
              <a:rPr lang="fr" dirty="0" err="1"/>
              <a:t>different</a:t>
            </a:r>
            <a:r>
              <a:rPr lang="fr" dirty="0"/>
              <a:t> </a:t>
            </a:r>
            <a:r>
              <a:rPr lang="fr" dirty="0" err="1"/>
              <a:t>specialties</a:t>
            </a:r>
            <a:r>
              <a:rPr lang="fr" dirty="0"/>
              <a:t> and disciplines</a:t>
            </a:r>
            <a:endParaRPr dirty="0"/>
          </a:p>
          <a:p>
            <a:pPr marL="0" lvl="0" indent="0" algn="l" rtl="0">
              <a:lnSpc>
                <a:spcPct val="115000"/>
              </a:lnSpc>
              <a:spcBef>
                <a:spcPts val="1600"/>
              </a:spcBef>
              <a:spcAft>
                <a:spcPts val="0"/>
              </a:spcAft>
              <a:buSzPts val="1800"/>
              <a:buNone/>
            </a:pPr>
            <a:r>
              <a:rPr lang="fr" dirty="0" err="1"/>
              <a:t>Launched</a:t>
            </a:r>
            <a:r>
              <a:rPr lang="fr" dirty="0"/>
              <a:t> Masters in Global </a:t>
            </a:r>
            <a:r>
              <a:rPr lang="fr" dirty="0" err="1"/>
              <a:t>Surgical</a:t>
            </a:r>
            <a:r>
              <a:rPr lang="fr" dirty="0"/>
              <a:t> Care (MGSC) in 2018 </a:t>
            </a:r>
            <a:r>
              <a:rPr lang="fr" sz="1200" dirty="0"/>
              <a:t>[3]</a:t>
            </a:r>
            <a:endParaRPr sz="1200" dirty="0"/>
          </a:p>
          <a:p>
            <a:pPr marL="0" lvl="0" indent="0" algn="l" rtl="0">
              <a:lnSpc>
                <a:spcPct val="115000"/>
              </a:lnSpc>
              <a:spcBef>
                <a:spcPts val="1600"/>
              </a:spcBef>
              <a:spcAft>
                <a:spcPts val="0"/>
              </a:spcAft>
              <a:buSzPts val="1800"/>
              <a:buNone/>
            </a:pPr>
            <a:r>
              <a:rPr lang="fr" dirty="0" err="1"/>
              <a:t>Experience</a:t>
            </a:r>
            <a:r>
              <a:rPr lang="fr" dirty="0"/>
              <a:t> in </a:t>
            </a:r>
            <a:r>
              <a:rPr lang="fr" dirty="0" err="1"/>
              <a:t>capacity</a:t>
            </a:r>
            <a:r>
              <a:rPr lang="fr" dirty="0"/>
              <a:t>-building </a:t>
            </a:r>
            <a:r>
              <a:rPr lang="fr" dirty="0" err="1"/>
              <a:t>projects</a:t>
            </a:r>
            <a:r>
              <a:rPr lang="fr" dirty="0"/>
              <a:t> </a:t>
            </a:r>
            <a:endParaRPr dirty="0"/>
          </a:p>
          <a:p>
            <a:pPr marL="0" lvl="0" indent="0" algn="l" rtl="0">
              <a:lnSpc>
                <a:spcPct val="115000"/>
              </a:lnSpc>
              <a:spcBef>
                <a:spcPts val="1600"/>
              </a:spcBef>
              <a:spcAft>
                <a:spcPts val="0"/>
              </a:spcAft>
              <a:buSzPts val="1800"/>
              <a:buNone/>
            </a:pPr>
            <a:r>
              <a:rPr lang="fr" dirty="0" err="1"/>
              <a:t>Experience</a:t>
            </a:r>
            <a:r>
              <a:rPr lang="fr" dirty="0"/>
              <a:t> in multi-</a:t>
            </a:r>
            <a:r>
              <a:rPr lang="fr" dirty="0" err="1"/>
              <a:t>sectoral</a:t>
            </a:r>
            <a:r>
              <a:rPr lang="fr" dirty="0"/>
              <a:t> </a:t>
            </a:r>
            <a:r>
              <a:rPr lang="fr" dirty="0" err="1"/>
              <a:t>partnerships</a:t>
            </a:r>
            <a:endParaRPr dirty="0"/>
          </a:p>
          <a:p>
            <a:pPr marL="0" lvl="0" indent="0" algn="l" rtl="0">
              <a:lnSpc>
                <a:spcPct val="115000"/>
              </a:lnSpc>
              <a:spcBef>
                <a:spcPts val="1600"/>
              </a:spcBef>
              <a:spcAft>
                <a:spcPts val="0"/>
              </a:spcAft>
              <a:buSzPts val="1800"/>
              <a:buNone/>
            </a:pPr>
            <a:r>
              <a:rPr lang="fr" dirty="0"/>
              <a:t>Links to </a:t>
            </a:r>
            <a:r>
              <a:rPr lang="fr" dirty="0" err="1"/>
              <a:t>Enhanced</a:t>
            </a:r>
            <a:r>
              <a:rPr lang="fr" dirty="0"/>
              <a:t> </a:t>
            </a:r>
            <a:r>
              <a:rPr lang="fr" dirty="0" err="1"/>
              <a:t>Surgical</a:t>
            </a:r>
            <a:r>
              <a:rPr lang="fr" dirty="0"/>
              <a:t> </a:t>
            </a:r>
            <a:r>
              <a:rPr lang="fr" dirty="0" err="1"/>
              <a:t>Skills</a:t>
            </a:r>
            <a:r>
              <a:rPr lang="fr" dirty="0"/>
              <a:t> Program in Canada</a:t>
            </a:r>
            <a:endParaRPr dirty="0"/>
          </a:p>
          <a:p>
            <a:pPr marL="0" lvl="0" indent="0" algn="l" rtl="0">
              <a:lnSpc>
                <a:spcPct val="115000"/>
              </a:lnSpc>
              <a:spcBef>
                <a:spcPts val="1600"/>
              </a:spcBef>
              <a:spcAft>
                <a:spcPts val="1600"/>
              </a:spcAft>
              <a:buSzPts val="1800"/>
              <a:buNone/>
            </a:pPr>
            <a:endParaRPr dirty="0"/>
          </a:p>
        </p:txBody>
      </p:sp>
      <p:sp>
        <p:nvSpPr>
          <p:cNvPr id="83" name="Google Shape;83;p6"/>
          <p:cNvSpPr txBox="1"/>
          <p:nvPr/>
        </p:nvSpPr>
        <p:spPr>
          <a:xfrm>
            <a:off x="0" y="4781700"/>
            <a:ext cx="79470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dirty="0">
                <a:solidFill>
                  <a:schemeClr val="tx1"/>
                </a:solidFill>
              </a:rPr>
              <a:t>[3] </a:t>
            </a:r>
            <a:r>
              <a:rPr lang="fr" sz="1100" dirty="0">
                <a:solidFill>
                  <a:schemeClr val="tx1"/>
                </a:solidFill>
                <a:uFill>
                  <a:noFill/>
                </a:uFill>
                <a:hlinkClick r:id="rId4">
                  <a:extLst>
                    <a:ext uri="{A12FA001-AC4F-418D-AE19-62706E023703}">
                      <ahyp:hlinkClr xmlns:ahyp="http://schemas.microsoft.com/office/drawing/2018/hyperlinkcolor" val="tx"/>
                    </a:ext>
                  </a:extLst>
                </a:hlinkClick>
              </a:rPr>
              <a:t>https://internationalsurgery.med.ubc.ca/masters-program/</a:t>
            </a:r>
            <a:endParaRPr sz="1100" dirty="0">
              <a:solidFill>
                <a:schemeClr val="tx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1227</Words>
  <Application>Microsoft Macintosh PowerPoint</Application>
  <PresentationFormat>Affichage à l'écran (16:9)</PresentationFormat>
  <Paragraphs>118</Paragraphs>
  <Slides>17</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Verdana</vt:lpstr>
      <vt:lpstr>Simple Dark</vt:lpstr>
      <vt:lpstr>MSF - UBC Essential Surgical Skills Curriculum A partnership to build capacity in surgical care in the lowest resource settings   Dr. Emilie Joos Trauma and Acute Care Surgeon Vancouver General Hospital</vt:lpstr>
      <vt:lpstr>Outline</vt:lpstr>
      <vt:lpstr>Présentation PowerPoint</vt:lpstr>
      <vt:lpstr>Présentation PowerPoint</vt:lpstr>
      <vt:lpstr>The need: South Sudan</vt:lpstr>
      <vt:lpstr>The actors: MSF France</vt:lpstr>
      <vt:lpstr>Présentation PowerPoint</vt:lpstr>
      <vt:lpstr>Présentation PowerPoint</vt:lpstr>
      <vt:lpstr>The actors: UBC </vt:lpstr>
      <vt:lpstr>Présentation PowerPoint</vt:lpstr>
      <vt:lpstr>The concept</vt:lpstr>
      <vt:lpstr>Présentation PowerPoint</vt:lpstr>
      <vt:lpstr>Competence by design</vt:lpstr>
      <vt:lpstr>The application</vt:lpstr>
      <vt:lpstr>The pitfalls</vt:lpstr>
      <vt:lpstr>Outlook</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MSF - UBC Essential Surgical Skills Curriculum A partnership to build capacity in surgical care in the lowest resource settings   Dr. Emilie Joos Trauma and Acute Care Surgeon Vancouver General Hospital</dc:title>
  <cp:lastModifiedBy>Microsoft Office User</cp:lastModifiedBy>
  <cp:revision>18</cp:revision>
  <dcterms:modified xsi:type="dcterms:W3CDTF">2020-01-16T19:02:46Z</dcterms:modified>
</cp:coreProperties>
</file>